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8665" r:id="rId3"/>
    <p:sldId id="8666" r:id="rId5"/>
    <p:sldId id="8667" r:id="rId6"/>
    <p:sldId id="8668" r:id="rId7"/>
    <p:sldId id="8669" r:id="rId8"/>
    <p:sldId id="8670" r:id="rId9"/>
    <p:sldId id="8920" r:id="rId10"/>
    <p:sldId id="8671" r:id="rId11"/>
    <p:sldId id="8672" r:id="rId12"/>
    <p:sldId id="8673" r:id="rId13"/>
    <p:sldId id="8675" r:id="rId14"/>
    <p:sldId id="8677" r:id="rId15"/>
    <p:sldId id="8921" r:id="rId16"/>
    <p:sldId id="8922" r:id="rId17"/>
    <p:sldId id="8923" r:id="rId18"/>
    <p:sldId id="8924" r:id="rId19"/>
    <p:sldId id="8925" r:id="rId20"/>
    <p:sldId id="8926" r:id="rId21"/>
    <p:sldId id="8927" r:id="rId22"/>
    <p:sldId id="8928" r:id="rId23"/>
    <p:sldId id="8929" r:id="rId24"/>
    <p:sldId id="8930" r:id="rId25"/>
    <p:sldId id="8931" r:id="rId26"/>
    <p:sldId id="8680" r:id="rId27"/>
    <p:sldId id="8682" r:id="rId28"/>
    <p:sldId id="8933" r:id="rId29"/>
    <p:sldId id="8934" r:id="rId30"/>
    <p:sldId id="8935" r:id="rId31"/>
    <p:sldId id="8936" r:id="rId32"/>
    <p:sldId id="8937" r:id="rId33"/>
    <p:sldId id="8938" r:id="rId34"/>
    <p:sldId id="8681" r:id="rId35"/>
    <p:sldId id="8939" r:id="rId36"/>
    <p:sldId id="8940" r:id="rId37"/>
    <p:sldId id="8708" r:id="rId38"/>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9455"/>
    <a:srgbClr val="FACAA2"/>
    <a:srgbClr val="53B9A3"/>
    <a:srgbClr val="ACE2CF"/>
    <a:srgbClr val="FDF1F0"/>
    <a:srgbClr val="FFEDEC"/>
    <a:srgbClr val="C4E6E2"/>
    <a:srgbClr val="FBE4E2"/>
    <a:srgbClr val="FAE2D0"/>
    <a:srgbClr val="ED7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94"/>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338.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image" Target="../media/image26.png"/><Relationship Id="rId2" Type="http://schemas.openxmlformats.org/officeDocument/2006/relationships/tags" Target="../tags/tag66.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hemeOverride" Target="../theme/themeOverride10.xml"/><Relationship Id="rId10" Type="http://schemas.openxmlformats.org/officeDocument/2006/relationships/tags" Target="../tags/tag73.xml"/><Relationship Id="rId1" Type="http://schemas.openxmlformats.org/officeDocument/2006/relationships/tags" Target="../tags/tag65.xml"/></Relationships>
</file>

<file path=ppt/slides/_rels/slide11.xml.rels><?xml version="1.0" encoding="UTF-8" standalone="yes"?>
<Relationships xmlns="http://schemas.openxmlformats.org/package/2006/relationships"><Relationship Id="rId9" Type="http://schemas.openxmlformats.org/officeDocument/2006/relationships/themeOverride" Target="../theme/themeOverride11.xml"/><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microsoft.com/office/2007/relationships/hdphoto" Target="../media/image31.wdp"/><Relationship Id="rId4" Type="http://schemas.openxmlformats.org/officeDocument/2006/relationships/image" Target="../media/image30.png"/><Relationship Id="rId3" Type="http://schemas.microsoft.com/office/2007/relationships/hdphoto" Target="../media/image29.wdp"/><Relationship Id="rId2" Type="http://schemas.openxmlformats.org/officeDocument/2006/relationships/image" Target="../media/image28.png"/><Relationship Id="rId11" Type="http://schemas.openxmlformats.org/officeDocument/2006/relationships/notesSlide" Target="../notesSlides/notesSlide9.xml"/><Relationship Id="rId10" Type="http://schemas.openxmlformats.org/officeDocument/2006/relationships/slideLayout" Target="../slideLayouts/slideLayout9.xml"/><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4" Type="http://schemas.openxmlformats.org/officeDocument/2006/relationships/notesSlide" Target="../notesSlides/notesSlide10.xml"/><Relationship Id="rId23" Type="http://schemas.openxmlformats.org/officeDocument/2006/relationships/slideLayout" Target="../slideLayouts/slideLayout9.xml"/><Relationship Id="rId22" Type="http://schemas.openxmlformats.org/officeDocument/2006/relationships/themeOverride" Target="../theme/themeOverride12.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3" Type="http://schemas.openxmlformats.org/officeDocument/2006/relationships/notesSlide" Target="../notesSlides/notesSlide11.xml"/><Relationship Id="rId32" Type="http://schemas.openxmlformats.org/officeDocument/2006/relationships/slideLayout" Target="../slideLayouts/slideLayout9.xml"/><Relationship Id="rId31" Type="http://schemas.openxmlformats.org/officeDocument/2006/relationships/themeOverride" Target="../theme/themeOverride13.xml"/><Relationship Id="rId30" Type="http://schemas.openxmlformats.org/officeDocument/2006/relationships/tags" Target="../tags/tag123.xml"/><Relationship Id="rId3" Type="http://schemas.openxmlformats.org/officeDocument/2006/relationships/tags" Target="../tags/tag96.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14.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7" Type="http://schemas.openxmlformats.org/officeDocument/2006/relationships/notesSlide" Target="../notesSlides/notesSlide12.xml"/><Relationship Id="rId26" Type="http://schemas.openxmlformats.org/officeDocument/2006/relationships/slideLayout" Target="../slideLayouts/slideLayout9.xml"/><Relationship Id="rId25" Type="http://schemas.openxmlformats.org/officeDocument/2006/relationships/themeOverride" Target="../theme/themeOverride14.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9.xml"/><Relationship Id="rId7" Type="http://schemas.openxmlformats.org/officeDocument/2006/relationships/themeOverride" Target="../theme/themeOverride15.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8.xml"/><Relationship Id="rId5" Type="http://schemas.openxmlformats.org/officeDocument/2006/relationships/themeOverride" Target="../theme/themeOverride17.xml"/><Relationship Id="rId4" Type="http://schemas.openxmlformats.org/officeDocument/2006/relationships/tags" Target="../tags/tag153.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5.xml"/><Relationship Id="rId5" Type="http://schemas.openxmlformats.org/officeDocument/2006/relationships/themeOverride" Target="../theme/themeOverride18.xml"/><Relationship Id="rId4" Type="http://schemas.openxmlformats.org/officeDocument/2006/relationships/tags" Target="../tags/tag156.xml"/><Relationship Id="rId3" Type="http://schemas.openxmlformats.org/officeDocument/2006/relationships/image" Target="../media/image25.png"/><Relationship Id="rId2" Type="http://schemas.openxmlformats.org/officeDocument/2006/relationships/tags" Target="../tags/tag155.xml"/><Relationship Id="rId1" Type="http://schemas.openxmlformats.org/officeDocument/2006/relationships/tags" Target="../tags/tag154.xml"/></Relationships>
</file>

<file path=ppt/slides/_rels/slide19.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26.png"/><Relationship Id="rId2" Type="http://schemas.openxmlformats.org/officeDocument/2006/relationships/tags" Target="../tags/tag158.xml"/><Relationship Id="rId16" Type="http://schemas.openxmlformats.org/officeDocument/2006/relationships/notesSlide" Target="../notesSlides/notesSlide17.xml"/><Relationship Id="rId15" Type="http://schemas.openxmlformats.org/officeDocument/2006/relationships/slideLayout" Target="../slideLayouts/slideLayout8.xml"/><Relationship Id="rId14" Type="http://schemas.openxmlformats.org/officeDocument/2006/relationships/themeOverride" Target="../theme/themeOverride1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7.xml"/></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8.xml"/><Relationship Id="rId29" Type="http://schemas.openxmlformats.org/officeDocument/2006/relationships/themeOverride" Target="../theme/themeOverride2.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9" Type="http://schemas.openxmlformats.org/officeDocument/2006/relationships/themeOverride" Target="../theme/themeOverride20.xml"/><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microsoft.com/office/2007/relationships/hdphoto" Target="../media/image31.wdp"/><Relationship Id="rId4" Type="http://schemas.openxmlformats.org/officeDocument/2006/relationships/image" Target="../media/image30.png"/><Relationship Id="rId3" Type="http://schemas.microsoft.com/office/2007/relationships/hdphoto" Target="../media/image29.wdp"/><Relationship Id="rId2" Type="http://schemas.openxmlformats.org/officeDocument/2006/relationships/image" Target="../media/image28.png"/><Relationship Id="rId11" Type="http://schemas.openxmlformats.org/officeDocument/2006/relationships/notesSlide" Target="../notesSlides/notesSlide18.xml"/><Relationship Id="rId10" Type="http://schemas.openxmlformats.org/officeDocument/2006/relationships/slideLayout" Target="../slideLayouts/slideLayout9.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4" Type="http://schemas.openxmlformats.org/officeDocument/2006/relationships/notesSlide" Target="../notesSlides/notesSlide19.xml"/><Relationship Id="rId13" Type="http://schemas.openxmlformats.org/officeDocument/2006/relationships/slideLayout" Target="../slideLayouts/slideLayout9.xml"/><Relationship Id="rId12" Type="http://schemas.openxmlformats.org/officeDocument/2006/relationships/themeOverride" Target="../theme/themeOverride21.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0" Type="http://schemas.openxmlformats.org/officeDocument/2006/relationships/notesSlide" Target="../notesSlides/notesSlide20.xml"/><Relationship Id="rId2" Type="http://schemas.openxmlformats.org/officeDocument/2006/relationships/tags" Target="../tags/tag179.xml"/><Relationship Id="rId19" Type="http://schemas.openxmlformats.org/officeDocument/2006/relationships/slideLayout" Target="../slideLayouts/slideLayout9.xml"/><Relationship Id="rId18" Type="http://schemas.openxmlformats.org/officeDocument/2006/relationships/themeOverride" Target="../theme/themeOverride22.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7" Type="http://schemas.openxmlformats.org/officeDocument/2006/relationships/notesSlide" Target="../notesSlides/notesSlide21.xml"/><Relationship Id="rId26" Type="http://schemas.openxmlformats.org/officeDocument/2006/relationships/slideLayout" Target="../slideLayouts/slideLayout9.xml"/><Relationship Id="rId25" Type="http://schemas.openxmlformats.org/officeDocument/2006/relationships/themeOverride" Target="../theme/themeOverride23.xml"/><Relationship Id="rId24" Type="http://schemas.openxmlformats.org/officeDocument/2006/relationships/tags" Target="../tags/tag218.xml"/><Relationship Id="rId23" Type="http://schemas.openxmlformats.org/officeDocument/2006/relationships/tags" Target="../tags/tag217.xml"/><Relationship Id="rId22" Type="http://schemas.openxmlformats.org/officeDocument/2006/relationships/tags" Target="../tags/tag216.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tags" Target="../tags/tag196.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24.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9" Type="http://schemas.openxmlformats.org/officeDocument/2006/relationships/slideLayout" Target="../slideLayouts/slideLayout8.xml"/><Relationship Id="rId28" Type="http://schemas.openxmlformats.org/officeDocument/2006/relationships/themeOverride" Target="../theme/themeOverride24.xml"/><Relationship Id="rId27" Type="http://schemas.openxmlformats.org/officeDocument/2006/relationships/tags" Target="../tags/tag244.xml"/><Relationship Id="rId26" Type="http://schemas.openxmlformats.org/officeDocument/2006/relationships/tags" Target="../tags/tag243.xml"/><Relationship Id="rId25" Type="http://schemas.openxmlformats.org/officeDocument/2006/relationships/tags" Target="../tags/tag242.xml"/><Relationship Id="rId24" Type="http://schemas.openxmlformats.org/officeDocument/2006/relationships/tags" Target="../tags/tag241.xml"/><Relationship Id="rId23" Type="http://schemas.openxmlformats.org/officeDocument/2006/relationships/tags" Target="../tags/tag240.xml"/><Relationship Id="rId22" Type="http://schemas.openxmlformats.org/officeDocument/2006/relationships/tags" Target="../tags/tag239.xml"/><Relationship Id="rId21" Type="http://schemas.openxmlformats.org/officeDocument/2006/relationships/tags" Target="../tags/tag238.xml"/><Relationship Id="rId20" Type="http://schemas.openxmlformats.org/officeDocument/2006/relationships/tags" Target="../tags/tag237.xml"/><Relationship Id="rId2" Type="http://schemas.openxmlformats.org/officeDocument/2006/relationships/image" Target="../media/image36.png"/><Relationship Id="rId19" Type="http://schemas.openxmlformats.org/officeDocument/2006/relationships/tags" Target="../tags/tag236.xml"/><Relationship Id="rId18" Type="http://schemas.openxmlformats.org/officeDocument/2006/relationships/tags" Target="../tags/tag235.xml"/><Relationship Id="rId17" Type="http://schemas.openxmlformats.org/officeDocument/2006/relationships/tags" Target="../tags/tag234.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9.xml"/></Relationships>
</file>

<file path=ppt/slides/_rels/slide25.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4" Type="http://schemas.openxmlformats.org/officeDocument/2006/relationships/slideLayout" Target="../slideLayouts/slideLayout2.xml"/><Relationship Id="rId13" Type="http://schemas.openxmlformats.org/officeDocument/2006/relationships/themeOverride" Target="../theme/themeOverride25.xml"/><Relationship Id="rId12" Type="http://schemas.openxmlformats.org/officeDocument/2006/relationships/tags" Target="../tags/tag255.xml"/><Relationship Id="rId11" Type="http://schemas.openxmlformats.org/officeDocument/2006/relationships/image" Target="../media/image37.png"/><Relationship Id="rId10" Type="http://schemas.openxmlformats.org/officeDocument/2006/relationships/tags" Target="../tags/tag254.xml"/><Relationship Id="rId1" Type="http://schemas.openxmlformats.org/officeDocument/2006/relationships/tags" Target="../tags/tag245.xml"/></Relationships>
</file>

<file path=ppt/slides/_rels/slide26.xml.rels><?xml version="1.0" encoding="UTF-8" standalone="yes"?>
<Relationships xmlns="http://schemas.openxmlformats.org/package/2006/relationships"><Relationship Id="rId9" Type="http://schemas.openxmlformats.org/officeDocument/2006/relationships/themeOverride" Target="../theme/themeOverride26.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image" Target="../media/image38.png"/><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1" Type="http://schemas.openxmlformats.org/officeDocument/2006/relationships/notesSlide" Target="../notesSlides/notesSlide22.xml"/><Relationship Id="rId10" Type="http://schemas.openxmlformats.org/officeDocument/2006/relationships/slideLayout" Target="../slideLayouts/slideLayout9.xml"/><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8" Type="http://schemas.openxmlformats.org/officeDocument/2006/relationships/slideLayout" Target="../slideLayouts/slideLayout2.xml"/><Relationship Id="rId17" Type="http://schemas.openxmlformats.org/officeDocument/2006/relationships/themeOverride" Target="../theme/themeOverride27.xml"/><Relationship Id="rId16" Type="http://schemas.openxmlformats.org/officeDocument/2006/relationships/tags" Target="../tags/tag276.xml"/><Relationship Id="rId15" Type="http://schemas.openxmlformats.org/officeDocument/2006/relationships/image" Target="../media/image27.png"/><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themeOverride" Target="../theme/themeOverride28.xml"/><Relationship Id="rId1" Type="http://schemas.openxmlformats.org/officeDocument/2006/relationships/image" Target="../media/image35.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themeOverride" Target="../theme/themeOverride29.xml"/><Relationship Id="rId4" Type="http://schemas.openxmlformats.org/officeDocument/2006/relationships/tags" Target="../tags/tag27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5.png"/><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4.xml"/><Relationship Id="rId5" Type="http://schemas.openxmlformats.org/officeDocument/2006/relationships/themeOverride" Target="../theme/themeOverride30.xml"/><Relationship Id="rId4" Type="http://schemas.openxmlformats.org/officeDocument/2006/relationships/tags" Target="../tags/tag280.xml"/><Relationship Id="rId3" Type="http://schemas.openxmlformats.org/officeDocument/2006/relationships/image" Target="../media/image25.png"/><Relationship Id="rId2" Type="http://schemas.openxmlformats.org/officeDocument/2006/relationships/tags" Target="../tags/tag279.xml"/><Relationship Id="rId1" Type="http://schemas.openxmlformats.org/officeDocument/2006/relationships/tags" Target="../tags/tag278.xml"/></Relationships>
</file>

<file path=ppt/slides/_rels/slide31.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image" Target="../media/image26.png"/><Relationship Id="rId22" Type="http://schemas.openxmlformats.org/officeDocument/2006/relationships/notesSlide" Target="../notesSlides/notesSlide26.xml"/><Relationship Id="rId21" Type="http://schemas.openxmlformats.org/officeDocument/2006/relationships/slideLayout" Target="../slideLayouts/slideLayout2.xml"/><Relationship Id="rId20" Type="http://schemas.openxmlformats.org/officeDocument/2006/relationships/themeOverride" Target="../theme/themeOverride31.xml"/><Relationship Id="rId2" Type="http://schemas.openxmlformats.org/officeDocument/2006/relationships/tags" Target="../tags/tag282.xml"/><Relationship Id="rId19" Type="http://schemas.openxmlformats.org/officeDocument/2006/relationships/tags" Target="../tags/tag298.xml"/><Relationship Id="rId18" Type="http://schemas.openxmlformats.org/officeDocument/2006/relationships/tags" Target="../tags/tag297.xml"/><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1.xml"/></Relationships>
</file>

<file path=ppt/slides/_rels/slide32.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3" Type="http://schemas.openxmlformats.org/officeDocument/2006/relationships/notesSlide" Target="../notesSlides/notesSlide27.xml"/><Relationship Id="rId22" Type="http://schemas.openxmlformats.org/officeDocument/2006/relationships/slideLayout" Target="../slideLayouts/slideLayout8.xml"/><Relationship Id="rId21" Type="http://schemas.openxmlformats.org/officeDocument/2006/relationships/themeOverride" Target="../theme/themeOverride32.xml"/><Relationship Id="rId20" Type="http://schemas.openxmlformats.org/officeDocument/2006/relationships/tags" Target="../tags/tag318.xml"/><Relationship Id="rId2" Type="http://schemas.openxmlformats.org/officeDocument/2006/relationships/tags" Target="../tags/tag300.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hemeOverride" Target="../theme/themeOverride33.xml"/></Relationships>
</file>

<file path=ppt/slides/_rels/slide34.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3" Type="http://schemas.openxmlformats.org/officeDocument/2006/relationships/notesSlide" Target="../notesSlides/notesSlide29.xml"/><Relationship Id="rId22" Type="http://schemas.openxmlformats.org/officeDocument/2006/relationships/slideLayout" Target="../slideLayouts/slideLayout9.xml"/><Relationship Id="rId21" Type="http://schemas.openxmlformats.org/officeDocument/2006/relationships/themeOverride" Target="../theme/themeOverride34.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themeOverride" Target="../theme/themeOverride35.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7.pn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hemeOverride" Target="../theme/themeOverride6.xml"/><Relationship Id="rId2" Type="http://schemas.openxmlformats.org/officeDocument/2006/relationships/tags" Target="../tags/tag59.xml"/><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hemeOverride" Target="../theme/themeOverride7.xml"/><Relationship Id="rId4" Type="http://schemas.openxmlformats.org/officeDocument/2006/relationships/tags" Target="../tags/tag60.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8.xml"/><Relationship Id="rId4" Type="http://schemas.openxmlformats.org/officeDocument/2006/relationships/tags" Target="../tags/tag61.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9.xml"/><Relationship Id="rId4" Type="http://schemas.openxmlformats.org/officeDocument/2006/relationships/tags" Target="../tags/tag64.xml"/><Relationship Id="rId3" Type="http://schemas.openxmlformats.org/officeDocument/2006/relationships/image" Target="../media/image25.png"/><Relationship Id="rId2" Type="http://schemas.openxmlformats.org/officeDocument/2006/relationships/tags" Target="../tags/tag63.xml"/><Relationship Id="rId1"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249936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交往与人际关系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362394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小学生的人际关系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50695" y="630695"/>
            <a:ext cx="5062855" cy="681990"/>
          </a:xfrm>
          <a:prstGeom prst="rect">
            <a:avLst/>
          </a:prstGeom>
          <a:noFill/>
          <a:effectLst/>
        </p:spPr>
        <p:txBody>
          <a:bodyPr wrap="square" rtlCol="0" anchor="ctr" anchorCtr="0">
            <a:spAutoFit/>
          </a:bodyPr>
          <a:p>
            <a:pPr>
              <a:lnSpc>
                <a:spcPct val="12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一、交往与人际关系</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889579" y="599029"/>
            <a:ext cx="861262" cy="745322"/>
          </a:xfrm>
          <a:prstGeom prst="rect">
            <a:avLst/>
          </a:prstGeom>
          <a:effectLst>
            <a:outerShdw blurRad="25400" dist="25400" dir="8100000" algn="tr" rotWithShape="0">
              <a:prstClr val="black">
                <a:alpha val="40000"/>
              </a:prstClr>
            </a:outerShdw>
          </a:effectLst>
        </p:spPr>
      </p:pic>
      <p:sp>
        <p:nvSpPr>
          <p:cNvPr id="2" name="矩形 1"/>
          <p:cNvSpPr/>
          <p:nvPr/>
        </p:nvSpPr>
        <p:spPr>
          <a:xfrm>
            <a:off x="-22413" y="1973580"/>
            <a:ext cx="12240000" cy="3600000"/>
          </a:xfrm>
          <a:prstGeom prst="rect">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820025" y="4366260"/>
            <a:ext cx="4801235" cy="2904490"/>
            <a:chOff x="11612" y="6515"/>
            <a:chExt cx="8298" cy="5020"/>
          </a:xfrm>
        </p:grpSpPr>
        <p:pic>
          <p:nvPicPr>
            <p:cNvPr id="34" name="图片 3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56047" t="29541" r="7674"/>
            <a:stretch>
              <a:fillRect/>
            </a:stretch>
          </p:blipFill>
          <p:spPr>
            <a:xfrm rot="21113972">
              <a:off x="16022" y="6515"/>
              <a:ext cx="3889" cy="4249"/>
            </a:xfrm>
            <a:prstGeom prst="rect">
              <a:avLst/>
            </a:prstGeom>
            <a:effectLst>
              <a:outerShdw blurRad="50800" dist="63500" dir="8100000" algn="tr" rotWithShape="0">
                <a:prstClr val="black">
                  <a:alpha val="47000"/>
                </a:prstClr>
              </a:outerShdw>
            </a:effectLst>
          </p:spPr>
        </p:pic>
        <p:pic>
          <p:nvPicPr>
            <p:cNvPr id="35" name="图片 34"/>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56047" t="29541" r="7674"/>
            <a:stretch>
              <a:fillRect/>
            </a:stretch>
          </p:blipFill>
          <p:spPr>
            <a:xfrm rot="2701199">
              <a:off x="11783" y="7666"/>
              <a:ext cx="3699" cy="4041"/>
            </a:xfrm>
            <a:prstGeom prst="rect">
              <a:avLst/>
            </a:prstGeom>
            <a:effectLst>
              <a:outerShdw blurRad="50800" dist="38100" dir="8100000" algn="tr" rotWithShape="0">
                <a:prstClr val="black">
                  <a:alpha val="40000"/>
                </a:prstClr>
              </a:outerShdw>
            </a:effectLst>
          </p:spPr>
        </p:pic>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l="78312" t="58874" r="5714" b="4647"/>
            <a:stretch>
              <a:fillRect/>
            </a:stretch>
          </p:blipFill>
          <p:spPr>
            <a:xfrm>
              <a:off x="13958" y="7293"/>
              <a:ext cx="2536" cy="3257"/>
            </a:xfrm>
            <a:prstGeom prst="rect">
              <a:avLst/>
            </a:prstGeom>
            <a:effectLst/>
          </p:spPr>
        </p:pic>
        <p:pic>
          <p:nvPicPr>
            <p:cNvPr id="37" name="图片 36"/>
            <p:cNvPicPr>
              <a:picLocks noChangeAspect="1"/>
            </p:cNvPicPr>
            <p:nvPr/>
          </p:nvPicPr>
          <p:blipFill rotWithShape="1">
            <a:blip r:embed="rId7" cstate="print">
              <a:extLst>
                <a:ext uri="{28A0092B-C50C-407E-A947-70E740481C1C}">
                  <a14:useLocalDpi xmlns:a14="http://schemas.microsoft.com/office/drawing/2010/main" val="0"/>
                </a:ext>
              </a:extLst>
            </a:blip>
            <a:srcRect l="21039" t="28861" r="19741" b="21500"/>
            <a:stretch>
              <a:fillRect/>
            </a:stretch>
          </p:blipFill>
          <p:spPr>
            <a:xfrm>
              <a:off x="14074" y="8457"/>
              <a:ext cx="5178" cy="2441"/>
            </a:xfrm>
            <a:prstGeom prst="rect">
              <a:avLst/>
            </a:prstGeom>
            <a:effectLst>
              <a:outerShdw blurRad="127000" dist="76200" dir="13500000" algn="br" rotWithShape="0">
                <a:prstClr val="black">
                  <a:alpha val="9000"/>
                </a:prstClr>
              </a:outerShdw>
            </a:effectLst>
          </p:spPr>
        </p:pic>
      </p:grpSp>
      <p:sp>
        <p:nvSpPr>
          <p:cNvPr id="24" name="矩形 23"/>
          <p:cNvSpPr/>
          <p:nvPr/>
        </p:nvSpPr>
        <p:spPr>
          <a:xfrm rot="240000" flipH="1">
            <a:off x="1052830" y="2546985"/>
            <a:ext cx="10089515" cy="2534285"/>
          </a:xfrm>
          <a:prstGeom prst="rect">
            <a:avLst/>
          </a:prstGeom>
          <a:solidFill>
            <a:srgbClr val="FFFF66"/>
          </a:solidFill>
          <a:ln w="190500" cap="sq">
            <a:noFill/>
            <a:miter lim="800000"/>
          </a:ln>
          <a:effectLst/>
          <a:scene3d>
            <a:camera prst="orthographicFront">
              <a:rot lat="0" lon="0" rev="360000"/>
            </a:camera>
            <a:lightRig rig="threePt" dir="t"/>
          </a:scene3d>
          <a:sp3d extrusionH="76200" prstMaterial="matte">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rot="500581">
            <a:off x="10445750" y="2046605"/>
            <a:ext cx="445770" cy="752475"/>
            <a:chOff x="3438525" y="790575"/>
            <a:chExt cx="933450" cy="3076575"/>
          </a:xfrm>
        </p:grpSpPr>
        <p:cxnSp>
          <p:nvCxnSpPr>
            <p:cNvPr id="26" name="直接连接符 25"/>
            <p:cNvCxnSpPr>
              <a:stCxn id="43" idx="0"/>
            </p:cNvCxnSpPr>
            <p:nvPr/>
          </p:nvCxnSpPr>
          <p:spPr>
            <a:xfrm>
              <a:off x="3443444" y="1189719"/>
              <a:ext cx="4606" cy="1039131"/>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371975" y="1247775"/>
              <a:ext cx="0" cy="222885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31" name="弧形 30"/>
            <p:cNvSpPr/>
            <p:nvPr/>
          </p:nvSpPr>
          <p:spPr>
            <a:xfrm flipV="1">
              <a:off x="3619500" y="3028950"/>
              <a:ext cx="752474" cy="838200"/>
            </a:xfrm>
            <a:prstGeom prst="arc">
              <a:avLst>
                <a:gd name="adj1" fmla="val 11013037"/>
                <a:gd name="adj2" fmla="val 136077"/>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40" name="直接连接符 39"/>
            <p:cNvCxnSpPr/>
            <p:nvPr/>
          </p:nvCxnSpPr>
          <p:spPr>
            <a:xfrm>
              <a:off x="3619500" y="1828800"/>
              <a:ext cx="0" cy="167640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a:off x="3619500" y="1533525"/>
              <a:ext cx="619125" cy="657224"/>
            </a:xfrm>
            <a:prstGeom prst="arc">
              <a:avLst>
                <a:gd name="adj1" fmla="val 10982577"/>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42" name="直接连接符 41"/>
            <p:cNvCxnSpPr/>
            <p:nvPr/>
          </p:nvCxnSpPr>
          <p:spPr>
            <a:xfrm>
              <a:off x="4238625" y="1857375"/>
              <a:ext cx="0" cy="1419225"/>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43" name="弧形 42"/>
            <p:cNvSpPr/>
            <p:nvPr/>
          </p:nvSpPr>
          <p:spPr>
            <a:xfrm>
              <a:off x="3438525" y="790575"/>
              <a:ext cx="933450" cy="933450"/>
            </a:xfrm>
            <a:prstGeom prst="arc">
              <a:avLst>
                <a:gd name="adj1" fmla="val 11299539"/>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44" name="矩形 43"/>
          <p:cNvSpPr/>
          <p:nvPr/>
        </p:nvSpPr>
        <p:spPr>
          <a:xfrm>
            <a:off x="1355090" y="2987040"/>
            <a:ext cx="9484995" cy="1568450"/>
          </a:xfrm>
          <a:prstGeom prst="rect">
            <a:avLst/>
          </a:prstGeom>
        </p:spPr>
        <p:txBody>
          <a:bodyPr wrap="square" anchor="ctr" anchorCtr="0">
            <a:spAutoFit/>
          </a:bodyPr>
          <a:p>
            <a:pPr>
              <a:lnSpc>
                <a:spcPct val="150000"/>
              </a:lnSpc>
            </a:pPr>
            <a:r>
              <a:rPr lang="zh-CN" altLang="en-US" sz="2400" dirty="0">
                <a:latin typeface="微软雅黑" panose="020B0503020204020204" charset="-122"/>
                <a:ea typeface="微软雅黑" panose="020B0503020204020204" charset="-122"/>
                <a:cs typeface="楷体" panose="02010609060101010101" charset="-122"/>
              </a:rPr>
              <a:t>（一）人际关系的定义</a:t>
            </a:r>
            <a:endParaRPr lang="zh-CN" altLang="en-US" sz="2800" dirty="0">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latin typeface="宋体" panose="02010600030101010101" pitchFamily="2" charset="-122"/>
                <a:ea typeface="宋体" panose="02010600030101010101" pitchFamily="2" charset="-122"/>
                <a:cs typeface="楷体" panose="02010609060101010101" charset="-122"/>
              </a:rPr>
              <a:t>人际关系是指人们在相互交往过程中，彼此间相互影响而形成的一种心理上的和社会上的联系。</a:t>
            </a:r>
            <a:endParaRPr lang="zh-CN" altLang="en-US" sz="2000" b="1" dirty="0">
              <a:latin typeface="宋体" panose="02010600030101010101" pitchFamily="2" charset="-122"/>
              <a:ea typeface="宋体" panose="02010600030101010101" pitchFamily="2" charset="-122"/>
              <a:cs typeface="楷体" panose="02010609060101010101" charset="-122"/>
            </a:endParaRPr>
          </a:p>
        </p:txBody>
      </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180495">
            <a:off x="9908489" y="4185373"/>
            <a:ext cx="931851" cy="1059582"/>
          </a:xfrm>
          <a:prstGeom prst="rect">
            <a:avLst/>
          </a:prstGeom>
          <a:effectLst>
            <a:outerShdw blurRad="76200" dist="50800" dir="5400000" sx="94000" sy="94000" algn="ctr" rotWithShape="0">
              <a:srgbClr val="000000">
                <a:alpha val="30000"/>
              </a:srgbClr>
            </a:outerShdw>
          </a:effectLst>
        </p:spPr>
      </p:pic>
      <p:sp>
        <p:nvSpPr>
          <p:cNvPr id="39" name="五角星 38"/>
          <p:cNvSpPr/>
          <p:nvPr/>
        </p:nvSpPr>
        <p:spPr>
          <a:xfrm rot="20318672">
            <a:off x="824557" y="2460004"/>
            <a:ext cx="629112" cy="629111"/>
          </a:xfrm>
          <a:prstGeom prst="star5">
            <a:avLst>
              <a:gd name="adj" fmla="val 32318"/>
              <a:gd name="hf" fmla="val 105146"/>
              <a:gd name="vf" fmla="val 110557"/>
            </a:avLst>
          </a:prstGeom>
          <a:solidFill>
            <a:srgbClr val="FE6A83"/>
          </a:solidFill>
          <a:ln w="38100">
            <a:solidFill>
              <a:schemeClr val="bg1"/>
            </a:solidFill>
          </a:ln>
          <a:effectLst>
            <a:outerShdw blurRad="1270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750" fill="hold"/>
                                        <p:tgtEl>
                                          <p:spTgt spid="2"/>
                                        </p:tgtEl>
                                        <p:attrNameLst>
                                          <p:attrName>ppt_x</p:attrName>
                                        </p:attrNameLst>
                                      </p:cBhvr>
                                      <p:tavLst>
                                        <p:tav tm="0">
                                          <p:val>
                                            <p:strVal val="1+#ppt_w/2"/>
                                          </p:val>
                                        </p:tav>
                                        <p:tav tm="100000">
                                          <p:val>
                                            <p:strVal val="#ppt_x"/>
                                          </p:val>
                                        </p:tav>
                                      </p:tavLst>
                                    </p:anim>
                                    <p:anim calcmode="lin" valueType="num">
                                      <p:cBhvr additive="base">
                                        <p:cTn id="8" dur="1750" fill="hold"/>
                                        <p:tgtEl>
                                          <p:spTgt spid="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2750"/>
                                  </p:stCondLst>
                                  <p:childTnLst>
                                    <p:set>
                                      <p:cBhvr>
                                        <p:cTn id="10" dur="1" fill="hold">
                                          <p:stCondLst>
                                            <p:cond delay="0"/>
                                          </p:stCondLst>
                                        </p:cTn>
                                        <p:tgtEl>
                                          <p:spTgt spid="39"/>
                                        </p:tgtEl>
                                        <p:attrNameLst>
                                          <p:attrName>style.visibility</p:attrName>
                                        </p:attrNameLst>
                                      </p:cBhvr>
                                      <p:to>
                                        <p:strVal val="visible"/>
                                      </p:to>
                                    </p:set>
                                    <p:anim calcmode="lin" valueType="num">
                                      <p:cBhvr>
                                        <p:cTn id="11" dur="1000" fill="hold"/>
                                        <p:tgtEl>
                                          <p:spTgt spid="39"/>
                                        </p:tgtEl>
                                        <p:attrNameLst>
                                          <p:attrName>ppt_w</p:attrName>
                                        </p:attrNameLst>
                                      </p:cBhvr>
                                      <p:tavLst>
                                        <p:tav tm="0">
                                          <p:val>
                                            <p:fltVal val="0"/>
                                          </p:val>
                                        </p:tav>
                                        <p:tav tm="100000">
                                          <p:val>
                                            <p:strVal val="#ppt_w"/>
                                          </p:val>
                                        </p:tav>
                                      </p:tavLst>
                                    </p:anim>
                                    <p:anim calcmode="lin" valueType="num">
                                      <p:cBhvr>
                                        <p:cTn id="12" dur="1000" fill="hold"/>
                                        <p:tgtEl>
                                          <p:spTgt spid="39"/>
                                        </p:tgtEl>
                                        <p:attrNameLst>
                                          <p:attrName>ppt_h</p:attrName>
                                        </p:attrNameLst>
                                      </p:cBhvr>
                                      <p:tavLst>
                                        <p:tav tm="0">
                                          <p:val>
                                            <p:fltVal val="0"/>
                                          </p:val>
                                        </p:tav>
                                        <p:tav tm="100000">
                                          <p:val>
                                            <p:strVal val="#ppt_h"/>
                                          </p:val>
                                        </p:tav>
                                      </p:tavLst>
                                    </p:anim>
                                    <p:anim calcmode="lin" valueType="num">
                                      <p:cBhvr>
                                        <p:cTn id="13" dur="1000" fill="hold"/>
                                        <p:tgtEl>
                                          <p:spTgt spid="39"/>
                                        </p:tgtEl>
                                        <p:attrNameLst>
                                          <p:attrName>style.rotation</p:attrName>
                                        </p:attrNameLst>
                                      </p:cBhvr>
                                      <p:tavLst>
                                        <p:tav tm="0">
                                          <p:val>
                                            <p:fltVal val="90"/>
                                          </p:val>
                                        </p:tav>
                                        <p:tav tm="100000">
                                          <p:val>
                                            <p:fltVal val="0"/>
                                          </p:val>
                                        </p:tav>
                                      </p:tavLst>
                                    </p:anim>
                                    <p:animEffect transition="in" filter="fade">
                                      <p:cBhvr>
                                        <p:cTn id="14" dur="1000"/>
                                        <p:tgtEl>
                                          <p:spTgt spid="39"/>
                                        </p:tgtEl>
                                      </p:cBhvr>
                                    </p:animEffect>
                                  </p:childTnLst>
                                </p:cTn>
                              </p:par>
                              <p:par>
                                <p:cTn id="15" presetID="52" presetClass="entr" presetSubtype="0" fill="hold" nodeType="withEffect">
                                  <p:stCondLst>
                                    <p:cond delay="4000"/>
                                  </p:stCondLst>
                                  <p:childTnLst>
                                    <p:set>
                                      <p:cBhvr>
                                        <p:cTn id="16" dur="1" fill="hold">
                                          <p:stCondLst>
                                            <p:cond delay="0"/>
                                          </p:stCondLst>
                                        </p:cTn>
                                        <p:tgtEl>
                                          <p:spTgt spid="38"/>
                                        </p:tgtEl>
                                        <p:attrNameLst>
                                          <p:attrName>style.visibility</p:attrName>
                                        </p:attrNameLst>
                                      </p:cBhvr>
                                      <p:to>
                                        <p:strVal val="visible"/>
                                      </p:to>
                                    </p:set>
                                    <p:animScale>
                                      <p:cBhvr>
                                        <p:cTn id="17" dur="2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0" decel="50000" fill="hold">
                                          <p:stCondLst>
                                            <p:cond delay="0"/>
                                          </p:stCondLst>
                                        </p:cTn>
                                        <p:tgtEl>
                                          <p:spTgt spid="38"/>
                                        </p:tgtEl>
                                        <p:attrNameLst>
                                          <p:attrName>ppt_x</p:attrName>
                                          <p:attrName>ppt_y</p:attrName>
                                        </p:attrNameLst>
                                      </p:cBhvr>
                                    </p:animMotion>
                                    <p:animEffect transition="in" filter="fade">
                                      <p:cBhvr>
                                        <p:cTn id="19" dur="2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70216"/>
          <a:stretch>
            <a:fillRect/>
          </a:stretch>
        </p:blipFill>
        <p:spPr>
          <a:xfrm>
            <a:off x="-25519" y="-254833"/>
            <a:ext cx="12232509" cy="2049343"/>
          </a:xfrm>
          <a:prstGeom prst="rect">
            <a:avLst/>
          </a:prstGeom>
        </p:spPr>
      </p:pic>
      <p:sp>
        <p:nvSpPr>
          <p:cNvPr id="2" name="流程图: 文档 1"/>
          <p:cNvSpPr/>
          <p:nvPr/>
        </p:nvSpPr>
        <p:spPr>
          <a:xfrm flipV="1">
            <a:off x="0" y="5897880"/>
            <a:ext cx="12192000" cy="960120"/>
          </a:xfrm>
          <a:prstGeom prst="flowChartDocument">
            <a:avLst/>
          </a:prstGeom>
          <a:solidFill>
            <a:srgbClr val="5FD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文档 48"/>
          <p:cNvSpPr/>
          <p:nvPr/>
        </p:nvSpPr>
        <p:spPr>
          <a:xfrm flipH="1" flipV="1">
            <a:off x="0" y="5440680"/>
            <a:ext cx="12192000" cy="1417320"/>
          </a:xfrm>
          <a:prstGeom prst="flowChartDocument">
            <a:avLst/>
          </a:prstGeom>
          <a:solidFill>
            <a:srgbClr val="0BC2E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rot="945074">
            <a:off x="949960" y="1711325"/>
            <a:ext cx="459105" cy="440690"/>
          </a:xfrm>
          <a:prstGeom prst="star5">
            <a:avLst>
              <a:gd name="adj" fmla="val 32318"/>
              <a:gd name="hf" fmla="val 105146"/>
              <a:gd name="vf" fmla="val 110557"/>
            </a:avLst>
          </a:prstGeom>
          <a:solidFill>
            <a:srgbClr val="92D050"/>
          </a:solidFill>
          <a:ln w="41275">
            <a:solidFill>
              <a:schemeClr val="bg1"/>
            </a:solidFill>
          </a:ln>
          <a:effectLst>
            <a:outerShdw blurRad="1143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rot="1224193">
            <a:off x="858520" y="2165985"/>
            <a:ext cx="634365" cy="567690"/>
          </a:xfrm>
          <a:prstGeom prst="star5">
            <a:avLst>
              <a:gd name="adj" fmla="val 32318"/>
              <a:gd name="hf" fmla="val 105146"/>
              <a:gd name="vf" fmla="val 110557"/>
            </a:avLst>
          </a:prstGeom>
          <a:solidFill>
            <a:srgbClr val="5FDEF7"/>
          </a:solidFill>
          <a:ln w="44450">
            <a:solidFill>
              <a:schemeClr val="bg1"/>
            </a:solidFill>
          </a:ln>
          <a:effectLst>
            <a:outerShdw blurRad="165100" dist="254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五角星 2"/>
          <p:cNvSpPr/>
          <p:nvPr/>
        </p:nvSpPr>
        <p:spPr>
          <a:xfrm rot="20658419">
            <a:off x="1344295" y="1826895"/>
            <a:ext cx="497205" cy="478155"/>
          </a:xfrm>
          <a:prstGeom prst="star5">
            <a:avLst>
              <a:gd name="adj" fmla="val 32318"/>
              <a:gd name="hf" fmla="val 105146"/>
              <a:gd name="vf" fmla="val 110557"/>
            </a:avLst>
          </a:prstGeom>
          <a:solidFill>
            <a:srgbClr val="FFC000"/>
          </a:solidFill>
          <a:ln w="38100">
            <a:solidFill>
              <a:schemeClr val="bg1"/>
            </a:solidFill>
          </a:ln>
          <a:effectLst>
            <a:outerShdw blurRad="1524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custDataLst>
              <p:tags r:id="rId2"/>
            </p:custDataLst>
          </p:nvPr>
        </p:nvSpPr>
        <p:spPr>
          <a:xfrm>
            <a:off x="2181225" y="4869815"/>
            <a:ext cx="2466340" cy="548640"/>
          </a:xfrm>
          <a:prstGeom prst="rect">
            <a:avLst/>
          </a:prstGeom>
        </p:spPr>
        <p:txBody>
          <a:bodyPr wrap="square" anchor="ctr">
            <a:noAutofit/>
          </a:bodyPr>
          <a:lstStyle/>
          <a:p>
            <a:pPr algn="ctr">
              <a:lnSpc>
                <a:spcPct val="120000"/>
              </a:lnSpc>
            </a:pPr>
            <a:r>
              <a:rPr lang="zh-CN" altLang="en-US" sz="2400" spc="150" dirty="0">
                <a:latin typeface="微软雅黑" panose="020B0503020204020204" charset="-122"/>
                <a:ea typeface="微软雅黑" panose="020B0503020204020204" charset="-122"/>
              </a:rPr>
              <a:t>信息交流</a:t>
            </a:r>
            <a:endParaRPr lang="zh-CN" altLang="en-US" sz="2400" spc="150" dirty="0">
              <a:latin typeface="微软雅黑" panose="020B0503020204020204" charset="-122"/>
              <a:ea typeface="微软雅黑" panose="020B0503020204020204" charset="-122"/>
            </a:endParaRPr>
          </a:p>
        </p:txBody>
      </p:sp>
      <p:sp>
        <p:nvSpPr>
          <p:cNvPr id="99" name="矩形 98"/>
          <p:cNvSpPr/>
          <p:nvPr>
            <p:custDataLst>
              <p:tags r:id="rId3"/>
            </p:custDataLst>
          </p:nvPr>
        </p:nvSpPr>
        <p:spPr>
          <a:xfrm>
            <a:off x="5137785" y="2733040"/>
            <a:ext cx="1719580" cy="548640"/>
          </a:xfrm>
          <a:prstGeom prst="rect">
            <a:avLst/>
          </a:prstGeom>
        </p:spPr>
        <p:txBody>
          <a:bodyPr wrap="square" anchor="ctr">
            <a:noAutofit/>
          </a:bodyPr>
          <a:lstStyle/>
          <a:p>
            <a:pPr algn="ctr">
              <a:lnSpc>
                <a:spcPct val="120000"/>
              </a:lnSpc>
            </a:pPr>
            <a:r>
              <a:rPr lang="zh-CN" altLang="en-US" sz="2400" spc="150" dirty="0">
                <a:latin typeface="微软雅黑" panose="020B0503020204020204" charset="-122"/>
                <a:ea typeface="微软雅黑" panose="020B0503020204020204" charset="-122"/>
              </a:rPr>
              <a:t>动作交换</a:t>
            </a:r>
            <a:endParaRPr lang="zh-CN" altLang="en-US" sz="2400" spc="150" dirty="0">
              <a:latin typeface="微软雅黑" panose="020B0503020204020204" charset="-122"/>
              <a:ea typeface="微软雅黑" panose="020B0503020204020204" charset="-122"/>
            </a:endParaRPr>
          </a:p>
        </p:txBody>
      </p:sp>
      <p:sp>
        <p:nvSpPr>
          <p:cNvPr id="97" name="矩形 96"/>
          <p:cNvSpPr/>
          <p:nvPr>
            <p:custDataLst>
              <p:tags r:id="rId4"/>
            </p:custDataLst>
          </p:nvPr>
        </p:nvSpPr>
        <p:spPr>
          <a:xfrm>
            <a:off x="7747635" y="4869815"/>
            <a:ext cx="1791970" cy="548640"/>
          </a:xfrm>
          <a:prstGeom prst="rect">
            <a:avLst/>
          </a:prstGeom>
        </p:spPr>
        <p:txBody>
          <a:bodyPr wrap="square" anchor="ctr">
            <a:noAutofit/>
          </a:bodyPr>
          <a:lstStyle/>
          <a:p>
            <a:pPr algn="ctr">
              <a:lnSpc>
                <a:spcPct val="120000"/>
              </a:lnSpc>
            </a:pPr>
            <a:r>
              <a:rPr lang="zh-CN" altLang="en-US" sz="2400" spc="150" dirty="0">
                <a:latin typeface="微软雅黑" panose="020B0503020204020204" charset="-122"/>
                <a:ea typeface="微软雅黑" panose="020B0503020204020204" charset="-122"/>
              </a:rPr>
              <a:t>互相理解</a:t>
            </a:r>
            <a:endParaRPr lang="zh-CN" altLang="en-US" sz="2400" spc="150" dirty="0">
              <a:latin typeface="微软雅黑" panose="020B0503020204020204" charset="-122"/>
              <a:ea typeface="微软雅黑" panose="020B0503020204020204" charset="-122"/>
            </a:endParaRPr>
          </a:p>
        </p:txBody>
      </p:sp>
      <p:cxnSp>
        <p:nvCxnSpPr>
          <p:cNvPr id="45" name="直接连接符 44"/>
          <p:cNvCxnSpPr>
            <a:endCxn id="74" idx="0"/>
          </p:cNvCxnSpPr>
          <p:nvPr>
            <p:custDataLst>
              <p:tags r:id="rId5"/>
            </p:custDataLst>
          </p:nvPr>
        </p:nvCxnSpPr>
        <p:spPr>
          <a:xfrm>
            <a:off x="1807210" y="4110990"/>
            <a:ext cx="931545"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cxnSp>
        <p:nvCxnSpPr>
          <p:cNvPr id="53" name="直接连接符 52"/>
          <p:cNvCxnSpPr>
            <a:stCxn id="73" idx="0"/>
            <a:endCxn id="72" idx="0"/>
          </p:cNvCxnSpPr>
          <p:nvPr>
            <p:custDataLst>
              <p:tags r:id="rId6"/>
            </p:custDataLst>
          </p:nvPr>
        </p:nvCxnSpPr>
        <p:spPr>
          <a:xfrm>
            <a:off x="4103370" y="4110990"/>
            <a:ext cx="1212850" cy="6985"/>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56" name="直接连接符 55"/>
          <p:cNvCxnSpPr/>
          <p:nvPr>
            <p:custDataLst>
              <p:tags r:id="rId7"/>
            </p:custDataLst>
          </p:nvPr>
        </p:nvCxnSpPr>
        <p:spPr>
          <a:xfrm>
            <a:off x="5681980" y="4098290"/>
            <a:ext cx="688975"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60" name="直接连接符 59"/>
          <p:cNvCxnSpPr>
            <a:endCxn id="70" idx="0"/>
          </p:cNvCxnSpPr>
          <p:nvPr>
            <p:custDataLst>
              <p:tags r:id="rId8"/>
            </p:custDataLst>
          </p:nvPr>
        </p:nvCxnSpPr>
        <p:spPr>
          <a:xfrm flipV="1">
            <a:off x="6680200" y="4098925"/>
            <a:ext cx="1281430" cy="9525"/>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46" name="椭圆 45"/>
          <p:cNvSpPr/>
          <p:nvPr>
            <p:custDataLst>
              <p:tags r:id="rId9"/>
            </p:custDataLst>
          </p:nvPr>
        </p:nvSpPr>
        <p:spPr>
          <a:xfrm>
            <a:off x="2925445" y="3629660"/>
            <a:ext cx="990600" cy="963295"/>
          </a:xfrm>
          <a:prstGeom prst="ellipse">
            <a:avLst/>
          </a:prstGeom>
          <a:solidFill>
            <a:srgbClr val="92D050"/>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ctr"/>
            <a:endParaRPr lang="en-US" altLang="zh-CN" sz="1400" dirty="0">
              <a:solidFill>
                <a:sysClr val="window" lastClr="FFFFFF"/>
              </a:solidFill>
              <a:latin typeface="Arial" panose="020B0604020202020204" pitchFamily="34" charset="0"/>
              <a:ea typeface="微软雅黑" panose="020B0503020204020204" charset="-122"/>
              <a:cs typeface="+mn-ea"/>
            </a:endParaRPr>
          </a:p>
        </p:txBody>
      </p:sp>
      <p:sp>
        <p:nvSpPr>
          <p:cNvPr id="73" name="空心弧 3"/>
          <p:cNvSpPr/>
          <p:nvPr>
            <p:custDataLst>
              <p:tags r:id="rId10"/>
            </p:custDataLst>
          </p:nvPr>
        </p:nvSpPr>
        <p:spPr>
          <a:xfrm flipH="1">
            <a:off x="3420745" y="3458210"/>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74" name="空心弧 3"/>
          <p:cNvSpPr/>
          <p:nvPr>
            <p:custDataLst>
              <p:tags r:id="rId11"/>
            </p:custDataLst>
          </p:nvPr>
        </p:nvSpPr>
        <p:spPr>
          <a:xfrm flipV="1">
            <a:off x="2738755" y="4110990"/>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63" name="文本框 2"/>
          <p:cNvSpPr txBox="1"/>
          <p:nvPr>
            <p:custDataLst>
              <p:tags r:id="rId12"/>
            </p:custDataLst>
          </p:nvPr>
        </p:nvSpPr>
        <p:spPr>
          <a:xfrm>
            <a:off x="3168650" y="3897630"/>
            <a:ext cx="491490" cy="429895"/>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r>
              <a:rPr lang="en-US" altLang="zh-CN" sz="2400" b="1" dirty="0">
                <a:solidFill>
                  <a:sysClr val="window" lastClr="FFFFFF"/>
                </a:solidFill>
                <a:latin typeface="Arial" panose="020B0604020202020204" pitchFamily="34" charset="0"/>
                <a:cs typeface="Arial" panose="020B0604020202020204" pitchFamily="34" charset="0"/>
              </a:rPr>
              <a:t>01</a:t>
            </a:r>
            <a:endParaRPr lang="zh-CN" altLang="en-US" sz="2400" b="1" dirty="0">
              <a:solidFill>
                <a:sysClr val="window" lastClr="FFFFFF"/>
              </a:solidFill>
              <a:latin typeface="Arial" panose="020B0604020202020204" pitchFamily="34" charset="0"/>
              <a:cs typeface="Arial" panose="020B0604020202020204" pitchFamily="34" charset="0"/>
            </a:endParaRPr>
          </a:p>
        </p:txBody>
      </p:sp>
      <p:sp>
        <p:nvSpPr>
          <p:cNvPr id="54" name="椭圆 53"/>
          <p:cNvSpPr/>
          <p:nvPr>
            <p:custDataLst>
              <p:tags r:id="rId13"/>
            </p:custDataLst>
          </p:nvPr>
        </p:nvSpPr>
        <p:spPr>
          <a:xfrm>
            <a:off x="5502275" y="3636645"/>
            <a:ext cx="990600" cy="963295"/>
          </a:xfrm>
          <a:prstGeom prst="ellipse">
            <a:avLst/>
          </a:prstGeom>
          <a:solidFill>
            <a:srgbClr val="63A537"/>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ctr"/>
            <a:endParaRPr lang="en-US" altLang="zh-CN" sz="1400" dirty="0">
              <a:solidFill>
                <a:sysClr val="window" lastClr="FFFFFF"/>
              </a:solidFill>
              <a:latin typeface="Arial" panose="020B0604020202020204" pitchFamily="34" charset="0"/>
              <a:ea typeface="微软雅黑" panose="020B0503020204020204" charset="-122"/>
              <a:cs typeface="+mn-ea"/>
            </a:endParaRPr>
          </a:p>
        </p:txBody>
      </p:sp>
      <p:sp>
        <p:nvSpPr>
          <p:cNvPr id="71" name="空心弧 3"/>
          <p:cNvSpPr/>
          <p:nvPr>
            <p:custDataLst>
              <p:tags r:id="rId14"/>
            </p:custDataLst>
          </p:nvPr>
        </p:nvSpPr>
        <p:spPr>
          <a:xfrm flipH="1">
            <a:off x="5998210" y="3465830"/>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72" name="空心弧 3"/>
          <p:cNvSpPr/>
          <p:nvPr>
            <p:custDataLst>
              <p:tags r:id="rId15"/>
            </p:custDataLst>
          </p:nvPr>
        </p:nvSpPr>
        <p:spPr>
          <a:xfrm flipV="1">
            <a:off x="5315585" y="4117975"/>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64" name="文本框 90"/>
          <p:cNvSpPr txBox="1"/>
          <p:nvPr>
            <p:custDataLst>
              <p:tags r:id="rId16"/>
            </p:custDataLst>
          </p:nvPr>
        </p:nvSpPr>
        <p:spPr>
          <a:xfrm>
            <a:off x="5755005" y="3904615"/>
            <a:ext cx="491490" cy="429895"/>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r>
              <a:rPr lang="en-US" altLang="zh-CN" sz="2400" b="1" dirty="0">
                <a:solidFill>
                  <a:sysClr val="window" lastClr="FFFFFF"/>
                </a:solidFill>
                <a:latin typeface="Arial" panose="020B0604020202020204" pitchFamily="34" charset="0"/>
                <a:cs typeface="Arial" panose="020B0604020202020204" pitchFamily="34" charset="0"/>
              </a:rPr>
              <a:t>02</a:t>
            </a:r>
            <a:endParaRPr lang="zh-CN" altLang="en-US" sz="2400" b="1" dirty="0">
              <a:solidFill>
                <a:sysClr val="window" lastClr="FFFFFF"/>
              </a:solidFill>
              <a:latin typeface="Arial" panose="020B0604020202020204" pitchFamily="34" charset="0"/>
              <a:cs typeface="Arial" panose="020B0604020202020204" pitchFamily="34" charset="0"/>
            </a:endParaRPr>
          </a:p>
        </p:txBody>
      </p:sp>
      <p:sp>
        <p:nvSpPr>
          <p:cNvPr id="57" name="椭圆 56"/>
          <p:cNvSpPr/>
          <p:nvPr>
            <p:custDataLst>
              <p:tags r:id="rId17"/>
            </p:custDataLst>
          </p:nvPr>
        </p:nvSpPr>
        <p:spPr>
          <a:xfrm>
            <a:off x="8148320" y="3618230"/>
            <a:ext cx="990600" cy="963295"/>
          </a:xfrm>
          <a:prstGeom prst="ellipse">
            <a:avLst/>
          </a:prstGeom>
          <a:solidFill>
            <a:srgbClr val="37A76F"/>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ctr"/>
            <a:endParaRPr lang="en-US" altLang="zh-CN" sz="1400" dirty="0">
              <a:solidFill>
                <a:sysClr val="window" lastClr="FFFFFF"/>
              </a:solidFill>
              <a:latin typeface="Arial" panose="020B0604020202020204" pitchFamily="34" charset="0"/>
              <a:ea typeface="微软雅黑" panose="020B0503020204020204" charset="-122"/>
              <a:cs typeface="+mn-ea"/>
            </a:endParaRPr>
          </a:p>
        </p:txBody>
      </p:sp>
      <p:sp>
        <p:nvSpPr>
          <p:cNvPr id="69" name="空心弧 3"/>
          <p:cNvSpPr/>
          <p:nvPr>
            <p:custDataLst>
              <p:tags r:id="rId18"/>
            </p:custDataLst>
          </p:nvPr>
        </p:nvSpPr>
        <p:spPr>
          <a:xfrm flipH="1">
            <a:off x="8644255" y="3447415"/>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70" name="空心弧 3"/>
          <p:cNvSpPr/>
          <p:nvPr>
            <p:custDataLst>
              <p:tags r:id="rId19"/>
            </p:custDataLst>
          </p:nvPr>
        </p:nvSpPr>
        <p:spPr>
          <a:xfrm flipV="1">
            <a:off x="7961630" y="4099560"/>
            <a:ext cx="681990" cy="65278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pPr algn="just">
              <a:lnSpc>
                <a:spcPct val="130000"/>
              </a:lnSpc>
            </a:pPr>
            <a:endParaRPr lang="zh-CN" altLang="en-US" dirty="0" err="1">
              <a:solidFill>
                <a:srgbClr val="FFFFFF"/>
              </a:solidFill>
            </a:endParaRPr>
          </a:p>
        </p:txBody>
      </p:sp>
      <p:sp>
        <p:nvSpPr>
          <p:cNvPr id="65" name="文本框 91"/>
          <p:cNvSpPr txBox="1"/>
          <p:nvPr>
            <p:custDataLst>
              <p:tags r:id="rId20"/>
            </p:custDataLst>
          </p:nvPr>
        </p:nvSpPr>
        <p:spPr>
          <a:xfrm>
            <a:off x="8395970" y="3886200"/>
            <a:ext cx="491490" cy="429895"/>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charset="-122"/>
                <a:cs typeface="+mn-ea"/>
              </a:defRPr>
            </a:lvl9pPr>
          </a:lstStyle>
          <a:p>
            <a:r>
              <a:rPr lang="en-US" altLang="zh-CN" sz="2400" b="1" dirty="0">
                <a:solidFill>
                  <a:sysClr val="window" lastClr="FFFFFF"/>
                </a:solidFill>
                <a:latin typeface="Arial" panose="020B0604020202020204" pitchFamily="34" charset="0"/>
                <a:cs typeface="Arial" panose="020B0604020202020204" pitchFamily="34" charset="0"/>
              </a:rPr>
              <a:t>03</a:t>
            </a:r>
            <a:endParaRPr lang="zh-CN" altLang="en-US" sz="2400" b="1" dirty="0">
              <a:solidFill>
                <a:sysClr val="window" lastClr="FFFFFF"/>
              </a:solidFill>
              <a:latin typeface="Arial" panose="020B0604020202020204" pitchFamily="34" charset="0"/>
              <a:cs typeface="Arial" panose="020B0604020202020204" pitchFamily="34" charset="0"/>
            </a:endParaRPr>
          </a:p>
        </p:txBody>
      </p:sp>
      <p:cxnSp>
        <p:nvCxnSpPr>
          <p:cNvPr id="41" name="直接连接符 40"/>
          <p:cNvCxnSpPr/>
          <p:nvPr>
            <p:custDataLst>
              <p:tags r:id="rId21"/>
            </p:custDataLst>
          </p:nvPr>
        </p:nvCxnSpPr>
        <p:spPr>
          <a:xfrm>
            <a:off x="9326245" y="4093845"/>
            <a:ext cx="970915"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7" name="文本框 6"/>
          <p:cNvSpPr txBox="1"/>
          <p:nvPr/>
        </p:nvSpPr>
        <p:spPr>
          <a:xfrm>
            <a:off x="1896745" y="1794510"/>
            <a:ext cx="4805680" cy="583565"/>
          </a:xfrm>
          <a:prstGeom prst="rect">
            <a:avLst/>
          </a:prstGeom>
          <a:noFill/>
        </p:spPr>
        <p:txBody>
          <a:bodyPr wrap="square" rtlCol="0" anchor="t">
            <a:spAutoFit/>
          </a:bodyPr>
          <a:p>
            <a:r>
              <a:rPr lang="zh-CN" altLang="en-US" sz="3200"/>
              <a:t>（二）交往及其结构</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30" y="1657325"/>
            <a:ext cx="12240260" cy="4680000"/>
          </a:xfrm>
          <a:prstGeom prst="rect">
            <a:avLst/>
          </a:prstGeom>
          <a:solidFill>
            <a:srgbClr val="FAE2D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7" name="组合 56"/>
          <p:cNvGrpSpPr/>
          <p:nvPr/>
        </p:nvGrpSpPr>
        <p:grpSpPr>
          <a:xfrm>
            <a:off x="694532" y="410533"/>
            <a:ext cx="540000" cy="720000"/>
            <a:chOff x="0" y="0"/>
            <a:chExt cx="3604899" cy="4899660"/>
          </a:xfrm>
        </p:grpSpPr>
        <p:grpSp>
          <p:nvGrpSpPr>
            <p:cNvPr id="61" name="组合 60"/>
            <p:cNvGrpSpPr/>
            <p:nvPr/>
          </p:nvGrpSpPr>
          <p:grpSpPr>
            <a:xfrm>
              <a:off x="0" y="0"/>
              <a:ext cx="1007745" cy="4896486"/>
              <a:chOff x="0" y="0"/>
              <a:chExt cx="1008112" cy="4752528"/>
            </a:xfrm>
          </p:grpSpPr>
          <p:sp>
            <p:nvSpPr>
              <p:cNvPr id="78" name="矩形 77"/>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9" name="矩形 78"/>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0" name="矩形 79"/>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1" name="梯形 80"/>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2" name="等腰三角形 81"/>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3" name="矩形 82"/>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4" name="同侧圆角矩形 83"/>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2" name="组合 61"/>
            <p:cNvGrpSpPr/>
            <p:nvPr/>
          </p:nvGrpSpPr>
          <p:grpSpPr>
            <a:xfrm>
              <a:off x="1162050" y="1371600"/>
              <a:ext cx="1007745" cy="3528060"/>
              <a:chOff x="1152128" y="1368152"/>
              <a:chExt cx="1008112" cy="4752528"/>
            </a:xfrm>
          </p:grpSpPr>
          <p:sp>
            <p:nvSpPr>
              <p:cNvPr id="71" name="矩形 70"/>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2" name="矩形 71"/>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3" name="矩形 72"/>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4" name="梯形 73"/>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5" name="等腰三角形 74"/>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6" name="矩形 75"/>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7" name="同侧圆角矩形 76"/>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3" name="组合 62"/>
            <p:cNvGrpSpPr/>
            <p:nvPr/>
          </p:nvGrpSpPr>
          <p:grpSpPr>
            <a:xfrm>
              <a:off x="2381253" y="152400"/>
              <a:ext cx="1223646" cy="4738370"/>
              <a:chOff x="2376264" y="157967"/>
              <a:chExt cx="1008112" cy="4964224"/>
            </a:xfrm>
          </p:grpSpPr>
          <p:sp>
            <p:nvSpPr>
              <p:cNvPr id="64" name="矩形 63"/>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5" name="矩形 64"/>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6" name="矩形 65"/>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7" name="梯形 66"/>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8" name="等腰三角形 67"/>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9" name="矩形 68"/>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0" name="同侧圆角矩形 69"/>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sp>
        <p:nvSpPr>
          <p:cNvPr id="85" name="文本框 84"/>
          <p:cNvSpPr txBox="1"/>
          <p:nvPr/>
        </p:nvSpPr>
        <p:spPr>
          <a:xfrm>
            <a:off x="1335405" y="546735"/>
            <a:ext cx="9015730" cy="583565"/>
          </a:xfrm>
          <a:prstGeom prst="rect">
            <a:avLst/>
          </a:prstGeom>
          <a:noFill/>
        </p:spPr>
        <p:txBody>
          <a:bodyPr wrap="square" rtlCol="0">
            <a:spAutoFit/>
          </a:bodyPr>
          <a:p>
            <a:pPr algn="just"/>
            <a:r>
              <a:rPr lang="zh-CN" sz="3200" b="1" kern="0" dirty="0">
                <a:solidFill>
                  <a:srgbClr val="FE6A83"/>
                </a:solidFill>
                <a:uFillTx/>
                <a:latin typeface="微软雅黑" panose="020B0503020204020204" charset="-122"/>
                <a:ea typeface="微软雅黑" panose="020B0503020204020204" charset="-122"/>
              </a:rPr>
              <a:t>（</a:t>
            </a:r>
            <a:r>
              <a:rPr sz="3200" b="1" kern="0" dirty="0">
                <a:solidFill>
                  <a:srgbClr val="FE6A83"/>
                </a:solidFill>
                <a:uFillTx/>
                <a:latin typeface="微软雅黑" panose="020B0503020204020204" charset="-122"/>
                <a:ea typeface="微软雅黑" panose="020B0503020204020204" charset="-122"/>
              </a:rPr>
              <a:t>三</a:t>
            </a:r>
            <a:r>
              <a:rPr lang="zh-CN" sz="3200" b="1" kern="0" dirty="0">
                <a:solidFill>
                  <a:srgbClr val="FE6A83"/>
                </a:solidFill>
                <a:uFillTx/>
                <a:latin typeface="微软雅黑" panose="020B0503020204020204" charset="-122"/>
                <a:ea typeface="微软雅黑" panose="020B0503020204020204" charset="-122"/>
              </a:rPr>
              <a:t>）</a:t>
            </a:r>
            <a:r>
              <a:rPr sz="3200" b="1" kern="0" dirty="0">
                <a:solidFill>
                  <a:srgbClr val="FE6A83"/>
                </a:solidFill>
                <a:uFillTx/>
                <a:latin typeface="微软雅黑" panose="020B0503020204020204" charset="-122"/>
                <a:ea typeface="微软雅黑" panose="020B0503020204020204" charset="-122"/>
              </a:rPr>
              <a:t>交往的心理效应对人际关系的影响</a:t>
            </a:r>
            <a:endParaRPr sz="3200" b="1" kern="0" dirty="0">
              <a:solidFill>
                <a:srgbClr val="FE6A83"/>
              </a:solidFill>
              <a:uFillTx/>
              <a:latin typeface="微软雅黑" panose="020B0503020204020204" charset="-122"/>
              <a:ea typeface="微软雅黑" panose="020B0503020204020204" charset="-122"/>
            </a:endParaRPr>
          </a:p>
        </p:txBody>
      </p:sp>
      <p:grpSp>
        <p:nvGrpSpPr>
          <p:cNvPr id="23" name="组合 22"/>
          <p:cNvGrpSpPr/>
          <p:nvPr/>
        </p:nvGrpSpPr>
        <p:grpSpPr>
          <a:xfrm>
            <a:off x="970280" y="2005330"/>
            <a:ext cx="10251440" cy="3983990"/>
            <a:chOff x="1271" y="3275"/>
            <a:chExt cx="16144" cy="6274"/>
          </a:xfrm>
        </p:grpSpPr>
        <p:sp>
          <p:nvSpPr>
            <p:cNvPr id="40" name="矩形: 剪去单角 39"/>
            <p:cNvSpPr/>
            <p:nvPr>
              <p:custDataLst>
                <p:tags r:id="rId1"/>
              </p:custDataLst>
            </p:nvPr>
          </p:nvSpPr>
          <p:spPr>
            <a:xfrm flipV="1">
              <a:off x="7203" y="3660"/>
              <a:ext cx="4726" cy="2626"/>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1" name="等腰三角形 40"/>
            <p:cNvSpPr/>
            <p:nvPr>
              <p:custDataLst>
                <p:tags r:id="rId2"/>
              </p:custDataLst>
            </p:nvPr>
          </p:nvSpPr>
          <p:spPr>
            <a:xfrm rot="5400000">
              <a:off x="11460" y="5817"/>
              <a:ext cx="445" cy="492"/>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3"/>
              </p:custDataLst>
            </p:nvPr>
          </p:nvSpPr>
          <p:spPr>
            <a:xfrm>
              <a:off x="7589" y="4228"/>
              <a:ext cx="3939" cy="1488"/>
            </a:xfrm>
            <a:prstGeom prst="rect">
              <a:avLst/>
            </a:prstGeom>
          </p:spPr>
          <p:txBody>
            <a:bodyPr wrap="square">
              <a:normAutofit/>
            </a:bodyPr>
            <a:p>
              <a:pPr algn="ctr">
                <a:lnSpc>
                  <a:spcPct val="120000"/>
                </a:lnSpc>
              </a:pPr>
              <a:r>
                <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近因效应</a:t>
              </a:r>
              <a:endPar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剪去单角 50"/>
            <p:cNvSpPr/>
            <p:nvPr>
              <p:custDataLst>
                <p:tags r:id="rId4"/>
              </p:custDataLst>
            </p:nvPr>
          </p:nvSpPr>
          <p:spPr>
            <a:xfrm flipV="1">
              <a:off x="4202" y="6923"/>
              <a:ext cx="4726" cy="2626"/>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5"/>
              </p:custDataLst>
            </p:nvPr>
          </p:nvSpPr>
          <p:spPr>
            <a:xfrm rot="5400000">
              <a:off x="8459" y="9080"/>
              <a:ext cx="445" cy="492"/>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6"/>
              </p:custDataLst>
            </p:nvPr>
          </p:nvSpPr>
          <p:spPr>
            <a:xfrm>
              <a:off x="4589" y="7492"/>
              <a:ext cx="3939" cy="1488"/>
            </a:xfrm>
            <a:prstGeom prst="rect">
              <a:avLst/>
            </a:prstGeom>
          </p:spPr>
          <p:txBody>
            <a:bodyPr wrap="square">
              <a:normAutofit/>
            </a:bodyPr>
            <a:p>
              <a:pPr algn="ctr">
                <a:lnSpc>
                  <a:spcPct val="120000"/>
                </a:lnSpc>
              </a:pPr>
              <a:r>
                <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定势效应</a:t>
              </a:r>
              <a:endPar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5" name="矩形: 剪去单角 44"/>
            <p:cNvSpPr/>
            <p:nvPr>
              <p:custDataLst>
                <p:tags r:id="rId7"/>
              </p:custDataLst>
            </p:nvPr>
          </p:nvSpPr>
          <p:spPr>
            <a:xfrm flipV="1">
              <a:off x="12689" y="3660"/>
              <a:ext cx="4726" cy="2626"/>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等腰三角形 45"/>
            <p:cNvSpPr/>
            <p:nvPr>
              <p:custDataLst>
                <p:tags r:id="rId8"/>
              </p:custDataLst>
            </p:nvPr>
          </p:nvSpPr>
          <p:spPr>
            <a:xfrm rot="5400000">
              <a:off x="16946" y="5817"/>
              <a:ext cx="445" cy="492"/>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9"/>
              </p:custDataLst>
            </p:nvPr>
          </p:nvSpPr>
          <p:spPr>
            <a:xfrm>
              <a:off x="13076" y="4228"/>
              <a:ext cx="3939" cy="1488"/>
            </a:xfrm>
            <a:prstGeom prst="rect">
              <a:avLst/>
            </a:prstGeom>
          </p:spPr>
          <p:txBody>
            <a:bodyPr wrap="square">
              <a:normAutofit/>
            </a:bodyPr>
            <a:p>
              <a:pPr algn="ctr">
                <a:lnSpc>
                  <a:spcPct val="120000"/>
                </a:lnSpc>
              </a:pPr>
              <a:r>
                <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晕轮效应</a:t>
              </a:r>
              <a:endPar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矩形: 剪去单角 33"/>
            <p:cNvSpPr/>
            <p:nvPr>
              <p:custDataLst>
                <p:tags r:id="rId10"/>
              </p:custDataLst>
            </p:nvPr>
          </p:nvSpPr>
          <p:spPr>
            <a:xfrm flipV="1">
              <a:off x="1716" y="3660"/>
              <a:ext cx="4726" cy="2626"/>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等腰三角形 34"/>
            <p:cNvSpPr/>
            <p:nvPr>
              <p:custDataLst>
                <p:tags r:id="rId11"/>
              </p:custDataLst>
            </p:nvPr>
          </p:nvSpPr>
          <p:spPr>
            <a:xfrm rot="5400000">
              <a:off x="5974" y="5817"/>
              <a:ext cx="445" cy="492"/>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12"/>
              </p:custDataLst>
            </p:nvPr>
          </p:nvSpPr>
          <p:spPr>
            <a:xfrm>
              <a:off x="2103" y="4228"/>
              <a:ext cx="3939" cy="1488"/>
            </a:xfrm>
            <a:prstGeom prst="rect">
              <a:avLst/>
            </a:prstGeom>
          </p:spPr>
          <p:txBody>
            <a:bodyPr wrap="square">
              <a:normAutofit/>
            </a:bodyPr>
            <a:p>
              <a:pPr algn="ctr">
                <a:lnSpc>
                  <a:spcPct val="120000"/>
                </a:lnSpc>
              </a:pPr>
              <a:r>
                <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首因效应</a:t>
              </a:r>
              <a:endPar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矩形: 剪去单角 55"/>
            <p:cNvSpPr/>
            <p:nvPr>
              <p:custDataLst>
                <p:tags r:id="rId13"/>
              </p:custDataLst>
            </p:nvPr>
          </p:nvSpPr>
          <p:spPr>
            <a:xfrm flipV="1">
              <a:off x="9688" y="6923"/>
              <a:ext cx="4726" cy="2626"/>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等腰三角形 5"/>
            <p:cNvSpPr/>
            <p:nvPr>
              <p:custDataLst>
                <p:tags r:id="rId14"/>
              </p:custDataLst>
            </p:nvPr>
          </p:nvSpPr>
          <p:spPr>
            <a:xfrm rot="5400000">
              <a:off x="13946" y="9080"/>
              <a:ext cx="445" cy="492"/>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5"/>
              </p:custDataLst>
            </p:nvPr>
          </p:nvSpPr>
          <p:spPr>
            <a:xfrm>
              <a:off x="10075" y="7492"/>
              <a:ext cx="3939" cy="1488"/>
            </a:xfrm>
            <a:prstGeom prst="rect">
              <a:avLst/>
            </a:prstGeom>
          </p:spPr>
          <p:txBody>
            <a:bodyPr wrap="square">
              <a:normAutofit/>
            </a:bodyPr>
            <a:p>
              <a:pPr algn="ctr">
                <a:lnSpc>
                  <a:spcPct val="120000"/>
                </a:lnSpc>
              </a:pPr>
              <a:r>
                <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rPr>
                <a:t>投射效应</a:t>
              </a:r>
              <a:endParaRPr lang="zh-CN" altLang="en-US" sz="3600"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nvGrpSpPr>
            <p:cNvPr id="9" name="组合 8"/>
            <p:cNvGrpSpPr/>
            <p:nvPr/>
          </p:nvGrpSpPr>
          <p:grpSpPr>
            <a:xfrm>
              <a:off x="1271" y="3275"/>
              <a:ext cx="794" cy="794"/>
              <a:chOff x="1431" y="3305"/>
              <a:chExt cx="794" cy="794"/>
            </a:xfrm>
          </p:grpSpPr>
          <p:sp>
            <p:nvSpPr>
              <p:cNvPr id="36" name="椭圆 35"/>
              <p:cNvSpPr/>
              <p:nvPr>
                <p:custDataLst>
                  <p:tags r:id="rId16"/>
                </p:custDataLst>
              </p:nvPr>
            </p:nvSpPr>
            <p:spPr>
              <a:xfrm>
                <a:off x="1431" y="3305"/>
                <a:ext cx="794" cy="794"/>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17"/>
                </p:custDataLst>
              </p:nvPr>
            </p:nvSpPr>
            <p:spPr>
              <a:xfrm>
                <a:off x="1487" y="3361"/>
                <a:ext cx="680" cy="680"/>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18"/>
                </p:custDataLst>
              </p:nvPr>
            </p:nvSpPr>
            <p:spPr>
              <a:xfrm>
                <a:off x="1544" y="3418"/>
                <a:ext cx="567" cy="567"/>
              </a:xfrm>
              <a:prstGeom prst="rect">
                <a:avLst/>
              </a:prstGeom>
            </p:spPr>
            <p:txBody>
              <a:bodyPr wrap="square" anchor="ctr">
                <a:normAutofit/>
              </a:bodyPr>
              <a:p>
                <a:pPr algn="ctr">
                  <a:lnSpc>
                    <a:spcPct val="120000"/>
                  </a:lnSpc>
                </a:pPr>
                <a:r>
                  <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10" name="组合 9"/>
            <p:cNvGrpSpPr/>
            <p:nvPr/>
          </p:nvGrpSpPr>
          <p:grpSpPr>
            <a:xfrm>
              <a:off x="6812" y="3275"/>
              <a:ext cx="794" cy="794"/>
              <a:chOff x="6972" y="4091"/>
              <a:chExt cx="794" cy="794"/>
            </a:xfrm>
          </p:grpSpPr>
          <p:sp>
            <p:nvSpPr>
              <p:cNvPr id="42" name="椭圆 41"/>
              <p:cNvSpPr/>
              <p:nvPr>
                <p:custDataLst>
                  <p:tags r:id="rId19"/>
                </p:custDataLst>
              </p:nvPr>
            </p:nvSpPr>
            <p:spPr>
              <a:xfrm>
                <a:off x="6972" y="4091"/>
                <a:ext cx="794" cy="794"/>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20"/>
                </p:custDataLst>
              </p:nvPr>
            </p:nvSpPr>
            <p:spPr>
              <a:xfrm>
                <a:off x="7029" y="4148"/>
                <a:ext cx="680" cy="680"/>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8" name="矩形 27"/>
              <p:cNvSpPr/>
              <p:nvPr>
                <p:custDataLst>
                  <p:tags r:id="rId21"/>
                </p:custDataLst>
              </p:nvPr>
            </p:nvSpPr>
            <p:spPr>
              <a:xfrm>
                <a:off x="7029" y="4148"/>
                <a:ext cx="680" cy="680"/>
              </a:xfrm>
              <a:prstGeom prst="rect">
                <a:avLst/>
              </a:prstGeom>
            </p:spPr>
            <p:txBody>
              <a:bodyPr wrap="square" anchor="ctr">
                <a:normAutofit/>
              </a:bodyPr>
              <a:p>
                <a:pPr algn="ctr">
                  <a:lnSpc>
                    <a:spcPct val="120000"/>
                  </a:lnSpc>
                </a:pPr>
                <a:r>
                  <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14" name="组合 13"/>
            <p:cNvGrpSpPr/>
            <p:nvPr/>
          </p:nvGrpSpPr>
          <p:grpSpPr>
            <a:xfrm>
              <a:off x="3812" y="6538"/>
              <a:ext cx="794" cy="794"/>
              <a:chOff x="3972" y="7162"/>
              <a:chExt cx="794" cy="794"/>
            </a:xfrm>
          </p:grpSpPr>
          <p:sp>
            <p:nvSpPr>
              <p:cNvPr id="53" name="椭圆 52"/>
              <p:cNvSpPr/>
              <p:nvPr>
                <p:custDataLst>
                  <p:tags r:id="rId22"/>
                </p:custDataLst>
              </p:nvPr>
            </p:nvSpPr>
            <p:spPr>
              <a:xfrm>
                <a:off x="3972" y="7162"/>
                <a:ext cx="794" cy="794"/>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椭圆 53"/>
              <p:cNvSpPr/>
              <p:nvPr>
                <p:custDataLst>
                  <p:tags r:id="rId23"/>
                </p:custDataLst>
              </p:nvPr>
            </p:nvSpPr>
            <p:spPr>
              <a:xfrm>
                <a:off x="4029" y="7219"/>
                <a:ext cx="680" cy="680"/>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24"/>
                </p:custDataLst>
              </p:nvPr>
            </p:nvSpPr>
            <p:spPr>
              <a:xfrm>
                <a:off x="4029" y="7219"/>
                <a:ext cx="680" cy="680"/>
              </a:xfrm>
              <a:prstGeom prst="rect">
                <a:avLst/>
              </a:prstGeom>
            </p:spPr>
            <p:txBody>
              <a:bodyPr wrap="square" anchor="ctr">
                <a:normAutofit/>
              </a:bodyPr>
              <a:p>
                <a:pPr algn="ctr">
                  <a:lnSpc>
                    <a:spcPct val="120000"/>
                  </a:lnSpc>
                </a:pPr>
                <a:r>
                  <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11" name="组合 10"/>
            <p:cNvGrpSpPr/>
            <p:nvPr/>
          </p:nvGrpSpPr>
          <p:grpSpPr>
            <a:xfrm>
              <a:off x="12299" y="3275"/>
              <a:ext cx="794" cy="794"/>
              <a:chOff x="12459" y="4091"/>
              <a:chExt cx="794" cy="794"/>
            </a:xfrm>
          </p:grpSpPr>
          <p:sp>
            <p:nvSpPr>
              <p:cNvPr id="3" name="椭圆 2"/>
              <p:cNvSpPr/>
              <p:nvPr>
                <p:custDataLst>
                  <p:tags r:id="rId25"/>
                </p:custDataLst>
              </p:nvPr>
            </p:nvSpPr>
            <p:spPr>
              <a:xfrm>
                <a:off x="12459" y="4091"/>
                <a:ext cx="794" cy="794"/>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26"/>
                </p:custDataLst>
              </p:nvPr>
            </p:nvSpPr>
            <p:spPr>
              <a:xfrm>
                <a:off x="12516" y="4148"/>
                <a:ext cx="680" cy="680"/>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矩形 29"/>
              <p:cNvSpPr/>
              <p:nvPr>
                <p:custDataLst>
                  <p:tags r:id="rId27"/>
                </p:custDataLst>
              </p:nvPr>
            </p:nvSpPr>
            <p:spPr>
              <a:xfrm>
                <a:off x="12516" y="4148"/>
                <a:ext cx="680" cy="680"/>
              </a:xfrm>
              <a:prstGeom prst="rect">
                <a:avLst/>
              </a:prstGeom>
            </p:spPr>
            <p:txBody>
              <a:bodyPr wrap="square" anchor="ctr">
                <a:normAutofit/>
              </a:bodyPr>
              <a:p>
                <a:pPr algn="ctr">
                  <a:lnSpc>
                    <a:spcPct val="120000"/>
                  </a:lnSpc>
                </a:pPr>
                <a:r>
                  <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13" name="组合 12"/>
            <p:cNvGrpSpPr/>
            <p:nvPr/>
          </p:nvGrpSpPr>
          <p:grpSpPr>
            <a:xfrm>
              <a:off x="9298" y="6538"/>
              <a:ext cx="794" cy="794"/>
              <a:chOff x="9458" y="7162"/>
              <a:chExt cx="794" cy="794"/>
            </a:xfrm>
          </p:grpSpPr>
          <p:sp>
            <p:nvSpPr>
              <p:cNvPr id="58" name="椭圆 57"/>
              <p:cNvSpPr/>
              <p:nvPr>
                <p:custDataLst>
                  <p:tags r:id="rId28"/>
                </p:custDataLst>
              </p:nvPr>
            </p:nvSpPr>
            <p:spPr>
              <a:xfrm>
                <a:off x="9458" y="7162"/>
                <a:ext cx="794" cy="794"/>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椭圆 58"/>
              <p:cNvSpPr/>
              <p:nvPr>
                <p:custDataLst>
                  <p:tags r:id="rId29"/>
                </p:custDataLst>
              </p:nvPr>
            </p:nvSpPr>
            <p:spPr>
              <a:xfrm>
                <a:off x="9515" y="7219"/>
                <a:ext cx="680" cy="680"/>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30"/>
                </p:custDataLst>
              </p:nvPr>
            </p:nvSpPr>
            <p:spPr>
              <a:xfrm>
                <a:off x="9515" y="7219"/>
                <a:ext cx="680" cy="680"/>
              </a:xfrm>
              <a:prstGeom prst="rect">
                <a:avLst/>
              </a:prstGeom>
            </p:spPr>
            <p:txBody>
              <a:bodyPr wrap="square" anchor="ctr">
                <a:normAutofit/>
              </a:bodyPr>
              <a:p>
                <a:pPr algn="ctr">
                  <a:lnSpc>
                    <a:spcPct val="120000"/>
                  </a:lnSpc>
                </a:pPr>
                <a:r>
                  <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rPr>
                  <a:t>5</a:t>
                </a:r>
                <a:endParaRPr lang="en-US" sz="14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2000"/>
                                        <p:tgtEl>
                                          <p:spTgt spid="85"/>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250" fill="hold"/>
                                        <p:tgtEl>
                                          <p:spTgt spid="2"/>
                                        </p:tgtEl>
                                        <p:attrNameLst>
                                          <p:attrName>ppt_x</p:attrName>
                                        </p:attrNameLst>
                                      </p:cBhvr>
                                      <p:tavLst>
                                        <p:tav tm="0">
                                          <p:val>
                                            <p:strVal val="0-#ppt_w/2"/>
                                          </p:val>
                                        </p:tav>
                                        <p:tav tm="100000">
                                          <p:val>
                                            <p:strVal val="#ppt_x"/>
                                          </p:val>
                                        </p:tav>
                                      </p:tavLst>
                                    </p:anim>
                                    <p:anim calcmode="lin" valueType="num">
                                      <p:cBhvr additive="base">
                                        <p:cTn id="14" dur="2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矩形 141"/>
          <p:cNvSpPr/>
          <p:nvPr/>
        </p:nvSpPr>
        <p:spPr>
          <a:xfrm>
            <a:off x="-24130" y="1657325"/>
            <a:ext cx="12240260" cy="4680000"/>
          </a:xfrm>
          <a:prstGeom prst="rect">
            <a:avLst/>
          </a:prstGeom>
          <a:solidFill>
            <a:srgbClr val="ACE2C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1" name="组合 140"/>
          <p:cNvGrpSpPr/>
          <p:nvPr/>
        </p:nvGrpSpPr>
        <p:grpSpPr>
          <a:xfrm>
            <a:off x="1132205" y="1911350"/>
            <a:ext cx="9928225" cy="4171950"/>
            <a:chOff x="1814" y="2760"/>
            <a:chExt cx="15635" cy="6570"/>
          </a:xfrm>
        </p:grpSpPr>
        <p:sp>
          <p:nvSpPr>
            <p:cNvPr id="90" name="任意多边形 42"/>
            <p:cNvSpPr/>
            <p:nvPr>
              <p:custDataLst>
                <p:tags r:id="rId1"/>
              </p:custDataLst>
            </p:nvPr>
          </p:nvSpPr>
          <p:spPr>
            <a:xfrm>
              <a:off x="12989"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FFC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1" name="任意多边形 43"/>
            <p:cNvSpPr/>
            <p:nvPr>
              <p:custDataLst>
                <p:tags r:id="rId2"/>
              </p:custDataLst>
            </p:nvPr>
          </p:nvSpPr>
          <p:spPr>
            <a:xfrm>
              <a:off x="12989"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FFC000"/>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2" name="文本框 91"/>
            <p:cNvSpPr txBox="1"/>
            <p:nvPr>
              <p:custDataLst>
                <p:tags r:id="rId3"/>
              </p:custDataLst>
            </p:nvPr>
          </p:nvSpPr>
          <p:spPr>
            <a:xfrm>
              <a:off x="13102"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个性品质</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3" name="任意多边形 21"/>
            <p:cNvSpPr/>
            <p:nvPr>
              <p:custDataLst>
                <p:tags r:id="rId4"/>
              </p:custDataLst>
            </p:nvPr>
          </p:nvSpPr>
          <p:spPr>
            <a:xfrm>
              <a:off x="1814"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4" name="任意多边形 25"/>
            <p:cNvSpPr/>
            <p:nvPr>
              <p:custDataLst>
                <p:tags r:id="rId5"/>
              </p:custDataLst>
            </p:nvPr>
          </p:nvSpPr>
          <p:spPr>
            <a:xfrm>
              <a:off x="1814"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5" name="文本框 94"/>
            <p:cNvSpPr txBox="1"/>
            <p:nvPr>
              <p:custDataLst>
                <p:tags r:id="rId6"/>
              </p:custDataLst>
            </p:nvPr>
          </p:nvSpPr>
          <p:spPr>
            <a:xfrm>
              <a:off x="1927"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空间距离和交往频率</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6" name="任意多边形 30"/>
            <p:cNvSpPr/>
            <p:nvPr>
              <p:custDataLst>
                <p:tags r:id="rId7"/>
              </p:custDataLst>
            </p:nvPr>
          </p:nvSpPr>
          <p:spPr>
            <a:xfrm>
              <a:off x="7402"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7" name="任意多边形 31"/>
            <p:cNvSpPr/>
            <p:nvPr>
              <p:custDataLst>
                <p:tags r:id="rId8"/>
              </p:custDataLst>
            </p:nvPr>
          </p:nvSpPr>
          <p:spPr>
            <a:xfrm>
              <a:off x="7402"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8" name="文本框 97"/>
            <p:cNvSpPr txBox="1"/>
            <p:nvPr>
              <p:custDataLst>
                <p:tags r:id="rId9"/>
              </p:custDataLst>
            </p:nvPr>
          </p:nvSpPr>
          <p:spPr>
            <a:xfrm>
              <a:off x="7514"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特征类似性</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9" name="任意多边形 33"/>
            <p:cNvSpPr/>
            <p:nvPr>
              <p:custDataLst>
                <p:tags r:id="rId10"/>
              </p:custDataLst>
            </p:nvPr>
          </p:nvSpPr>
          <p:spPr>
            <a:xfrm>
              <a:off x="12989"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0" name="任意多边形 34"/>
            <p:cNvSpPr/>
            <p:nvPr>
              <p:custDataLst>
                <p:tags r:id="rId11"/>
              </p:custDataLst>
            </p:nvPr>
          </p:nvSpPr>
          <p:spPr>
            <a:xfrm>
              <a:off x="12989"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1" name="文本框 100"/>
            <p:cNvSpPr txBox="1"/>
            <p:nvPr>
              <p:custDataLst>
                <p:tags r:id="rId12"/>
              </p:custDataLst>
            </p:nvPr>
          </p:nvSpPr>
          <p:spPr>
            <a:xfrm>
              <a:off x="13102"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特点互补</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2" name="任意多边形 36"/>
            <p:cNvSpPr/>
            <p:nvPr>
              <p:custDataLst>
                <p:tags r:id="rId13"/>
              </p:custDataLst>
            </p:nvPr>
          </p:nvSpPr>
          <p:spPr>
            <a:xfrm>
              <a:off x="1814"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3" name="任意多边形 37"/>
            <p:cNvSpPr/>
            <p:nvPr>
              <p:custDataLst>
                <p:tags r:id="rId14"/>
              </p:custDataLst>
            </p:nvPr>
          </p:nvSpPr>
          <p:spPr>
            <a:xfrm>
              <a:off x="1814"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 name="文本框 103"/>
            <p:cNvSpPr txBox="1"/>
            <p:nvPr>
              <p:custDataLst>
                <p:tags r:id="rId15"/>
              </p:custDataLst>
            </p:nvPr>
          </p:nvSpPr>
          <p:spPr>
            <a:xfrm>
              <a:off x="1927"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情感的相悦性</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5" name="任意多边形 39"/>
            <p:cNvSpPr/>
            <p:nvPr>
              <p:custDataLst>
                <p:tags r:id="rId16"/>
              </p:custDataLst>
            </p:nvPr>
          </p:nvSpPr>
          <p:spPr>
            <a:xfrm>
              <a:off x="7402"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9BBB5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 name="任意多边形 40"/>
            <p:cNvSpPr/>
            <p:nvPr>
              <p:custDataLst>
                <p:tags r:id="rId17"/>
              </p:custDataLst>
            </p:nvPr>
          </p:nvSpPr>
          <p:spPr>
            <a:xfrm>
              <a:off x="7402"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9BBB59"/>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7" name="文本框 106"/>
            <p:cNvSpPr txBox="1"/>
            <p:nvPr>
              <p:custDataLst>
                <p:tags r:id="rId18"/>
              </p:custDataLst>
            </p:nvPr>
          </p:nvSpPr>
          <p:spPr>
            <a:xfrm>
              <a:off x="7514"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仪表的魅力</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8" name="文本框 107"/>
            <p:cNvSpPr txBox="1"/>
            <p:nvPr>
              <p:custDataLst>
                <p:tags r:id="rId19"/>
              </p:custDataLst>
            </p:nvPr>
          </p:nvSpPr>
          <p:spPr>
            <a:xfrm>
              <a:off x="12989"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109" name="文本框 108"/>
            <p:cNvSpPr txBox="1"/>
            <p:nvPr>
              <p:custDataLst>
                <p:tags r:id="rId20"/>
              </p:custDataLst>
            </p:nvPr>
          </p:nvSpPr>
          <p:spPr>
            <a:xfrm>
              <a:off x="1814" y="64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110" name="文本框 109"/>
            <p:cNvSpPr txBox="1"/>
            <p:nvPr>
              <p:custDataLst>
                <p:tags r:id="rId21"/>
              </p:custDataLst>
            </p:nvPr>
          </p:nvSpPr>
          <p:spPr>
            <a:xfrm>
              <a:off x="7402" y="6466"/>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2400" b="1"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111" name="文本框 110"/>
            <p:cNvSpPr txBox="1"/>
            <p:nvPr>
              <p:custDataLst>
                <p:tags r:id="rId22"/>
              </p:custDataLst>
            </p:nvPr>
          </p:nvSpPr>
          <p:spPr>
            <a:xfrm>
              <a:off x="12989" y="6466"/>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FFC000"/>
                  </a:solidFill>
                  <a:latin typeface="Arial" panose="020B0604020202020204" pitchFamily="34" charset="0"/>
                  <a:ea typeface="微软雅黑" panose="020B0503020204020204" charset="-122"/>
                  <a:sym typeface="Arial" panose="020B0604020202020204" pitchFamily="34" charset="0"/>
                </a:rPr>
                <a:t>06</a:t>
              </a:r>
              <a:endParaRPr lang="zh-CN" altLang="en-US" sz="2400" b="1" dirty="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112" name="文本框 111"/>
            <p:cNvSpPr txBox="1"/>
            <p:nvPr>
              <p:custDataLst>
                <p:tags r:id="rId23"/>
              </p:custDataLst>
            </p:nvPr>
          </p:nvSpPr>
          <p:spPr>
            <a:xfrm>
              <a:off x="1814"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113" name="文本框 112"/>
            <p:cNvSpPr txBox="1"/>
            <p:nvPr>
              <p:custDataLst>
                <p:tags r:id="rId24"/>
              </p:custDataLst>
            </p:nvPr>
          </p:nvSpPr>
          <p:spPr>
            <a:xfrm>
              <a:off x="7402"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grpSp>
      <p:grpSp>
        <p:nvGrpSpPr>
          <p:cNvPr id="115" name="组合 114"/>
          <p:cNvGrpSpPr/>
          <p:nvPr/>
        </p:nvGrpSpPr>
        <p:grpSpPr>
          <a:xfrm>
            <a:off x="694532" y="410533"/>
            <a:ext cx="540000" cy="720000"/>
            <a:chOff x="0" y="0"/>
            <a:chExt cx="3604899" cy="4899660"/>
          </a:xfrm>
        </p:grpSpPr>
        <p:grpSp>
          <p:nvGrpSpPr>
            <p:cNvPr id="116" name="组合 115"/>
            <p:cNvGrpSpPr/>
            <p:nvPr/>
          </p:nvGrpSpPr>
          <p:grpSpPr>
            <a:xfrm>
              <a:off x="0" y="0"/>
              <a:ext cx="1007745" cy="4896486"/>
              <a:chOff x="0" y="0"/>
              <a:chExt cx="1008112" cy="4752528"/>
            </a:xfrm>
          </p:grpSpPr>
          <p:sp>
            <p:nvSpPr>
              <p:cNvPr id="117" name="矩形 116"/>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18" name="矩形 117"/>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19" name="矩形 118"/>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0" name="梯形 119"/>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1" name="等腰三角形 120"/>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2" name="矩形 121"/>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3" name="同侧圆角矩形 122"/>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124" name="组合 123"/>
            <p:cNvGrpSpPr/>
            <p:nvPr/>
          </p:nvGrpSpPr>
          <p:grpSpPr>
            <a:xfrm>
              <a:off x="1162050" y="1371600"/>
              <a:ext cx="1007745" cy="3528060"/>
              <a:chOff x="1152128" y="1368152"/>
              <a:chExt cx="1008112" cy="4752528"/>
            </a:xfrm>
          </p:grpSpPr>
          <p:sp>
            <p:nvSpPr>
              <p:cNvPr id="125" name="矩形 124"/>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6" name="矩形 125"/>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7" name="矩形 126"/>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8" name="梯形 127"/>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9" name="等腰三角形 128"/>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0" name="矩形 129"/>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1" name="同侧圆角矩形 130"/>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132" name="组合 131"/>
            <p:cNvGrpSpPr/>
            <p:nvPr/>
          </p:nvGrpSpPr>
          <p:grpSpPr>
            <a:xfrm>
              <a:off x="2381253" y="152400"/>
              <a:ext cx="1223646" cy="4738370"/>
              <a:chOff x="2376264" y="157967"/>
              <a:chExt cx="1008112" cy="4964224"/>
            </a:xfrm>
          </p:grpSpPr>
          <p:sp>
            <p:nvSpPr>
              <p:cNvPr id="133" name="矩形 132"/>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4" name="矩形 133"/>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5" name="矩形 134"/>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6" name="梯形 135"/>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7" name="等腰三角形 136"/>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8" name="矩形 137"/>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9" name="同侧圆角矩形 138"/>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sp>
        <p:nvSpPr>
          <p:cNvPr id="140" name="文本框 139"/>
          <p:cNvSpPr txBox="1"/>
          <p:nvPr/>
        </p:nvSpPr>
        <p:spPr>
          <a:xfrm>
            <a:off x="1335405" y="546735"/>
            <a:ext cx="9015730" cy="583565"/>
          </a:xfrm>
          <a:prstGeom prst="rect">
            <a:avLst/>
          </a:prstGeom>
          <a:noFill/>
        </p:spPr>
        <p:txBody>
          <a:bodyPr wrap="square" rtlCol="0">
            <a:spAutoFit/>
          </a:bodyPr>
          <a:p>
            <a:pPr algn="just"/>
            <a:r>
              <a:rPr sz="3200" b="1" kern="0" dirty="0">
                <a:solidFill>
                  <a:srgbClr val="FE6A83"/>
                </a:solidFill>
                <a:uFillTx/>
                <a:latin typeface="微软雅黑" panose="020B0503020204020204" charset="-122"/>
                <a:ea typeface="微软雅黑" panose="020B0503020204020204" charset="-122"/>
              </a:rPr>
              <a:t>（四）人际吸引的因素对人际关系的影响</a:t>
            </a:r>
            <a:endParaRPr sz="3200" b="1" kern="0" dirty="0">
              <a:solidFill>
                <a:srgbClr val="FE6A83"/>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750"/>
                                        <p:tgtEl>
                                          <p:spTgt spid="115"/>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0"/>
                                        </p:tgtEl>
                                        <p:attrNameLst>
                                          <p:attrName>style.visibility</p:attrName>
                                        </p:attrNameLst>
                                      </p:cBhvr>
                                      <p:to>
                                        <p:strVal val="visible"/>
                                      </p:to>
                                    </p:set>
                                    <p:animEffect transition="in" filter="wipe(left)">
                                      <p:cBhvr>
                                        <p:cTn id="10" dur="2000"/>
                                        <p:tgtEl>
                                          <p:spTgt spid="140"/>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142"/>
                                        </p:tgtEl>
                                        <p:attrNameLst>
                                          <p:attrName>style.visibility</p:attrName>
                                        </p:attrNameLst>
                                      </p:cBhvr>
                                      <p:to>
                                        <p:strVal val="visible"/>
                                      </p:to>
                                    </p:set>
                                    <p:anim calcmode="lin" valueType="num">
                                      <p:cBhvr additive="base">
                                        <p:cTn id="13" dur="2250" fill="hold"/>
                                        <p:tgtEl>
                                          <p:spTgt spid="142"/>
                                        </p:tgtEl>
                                        <p:attrNameLst>
                                          <p:attrName>ppt_x</p:attrName>
                                        </p:attrNameLst>
                                      </p:cBhvr>
                                      <p:tavLst>
                                        <p:tav tm="0">
                                          <p:val>
                                            <p:strVal val="0-#ppt_w/2"/>
                                          </p:val>
                                        </p:tav>
                                        <p:tav tm="100000">
                                          <p:val>
                                            <p:strVal val="#ppt_x"/>
                                          </p:val>
                                        </p:tav>
                                      </p:tavLst>
                                    </p:anim>
                                    <p:anim calcmode="lin" valueType="num">
                                      <p:cBhvr additive="base">
                                        <p:cTn id="14" dur="225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14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70216"/>
          <a:stretch>
            <a:fillRect/>
          </a:stretch>
        </p:blipFill>
        <p:spPr>
          <a:xfrm>
            <a:off x="-25519" y="-254833"/>
            <a:ext cx="12232509" cy="2049343"/>
          </a:xfrm>
          <a:prstGeom prst="rect">
            <a:avLst/>
          </a:prstGeom>
        </p:spPr>
      </p:pic>
      <p:sp>
        <p:nvSpPr>
          <p:cNvPr id="22" name="流程图: 文档 21"/>
          <p:cNvSpPr/>
          <p:nvPr/>
        </p:nvSpPr>
        <p:spPr>
          <a:xfrm flipV="1">
            <a:off x="0" y="5897880"/>
            <a:ext cx="12192000" cy="960120"/>
          </a:xfrm>
          <a:prstGeom prst="flowChartDocument">
            <a:avLst/>
          </a:prstGeom>
          <a:solidFill>
            <a:srgbClr val="5FD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文档 48"/>
          <p:cNvSpPr/>
          <p:nvPr/>
        </p:nvSpPr>
        <p:spPr>
          <a:xfrm flipH="1" flipV="1">
            <a:off x="0" y="5440680"/>
            <a:ext cx="12192000" cy="1417320"/>
          </a:xfrm>
          <a:prstGeom prst="flowChartDocument">
            <a:avLst/>
          </a:prstGeom>
          <a:solidFill>
            <a:srgbClr val="0BC2E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箭头连接符 1"/>
          <p:cNvCxnSpPr>
            <a:stCxn id="9" idx="2"/>
            <a:endCxn id="11" idx="0"/>
          </p:cNvCxnSpPr>
          <p:nvPr>
            <p:custDataLst>
              <p:tags r:id="rId2"/>
            </p:custDataLst>
          </p:nvPr>
        </p:nvCxnSpPr>
        <p:spPr>
          <a:xfrm flipH="1">
            <a:off x="3547745" y="2885440"/>
            <a:ext cx="2453005" cy="1027430"/>
          </a:xfrm>
          <a:prstGeom prst="straightConnector1">
            <a:avLst/>
          </a:prstGeom>
          <a:ln w="38100">
            <a:solidFill>
              <a:srgbClr val="1F74AD"/>
            </a:solidFill>
            <a:headEnd w="lg" len="lg"/>
            <a:tailEnd type="triangle"/>
          </a:ln>
        </p:spPr>
        <p:style>
          <a:lnRef idx="1">
            <a:srgbClr val="1F74AD"/>
          </a:lnRef>
          <a:fillRef idx="0">
            <a:srgbClr val="1F74AD"/>
          </a:fillRef>
          <a:effectRef idx="0">
            <a:srgbClr val="1F74AD"/>
          </a:effectRef>
          <a:fontRef idx="minor">
            <a:srgbClr val="000000"/>
          </a:fontRef>
        </p:style>
      </p:cxnSp>
      <p:cxnSp>
        <p:nvCxnSpPr>
          <p:cNvPr id="7" name="直接箭头连接符 6"/>
          <p:cNvCxnSpPr>
            <a:stCxn id="9" idx="2"/>
            <a:endCxn id="3" idx="0"/>
          </p:cNvCxnSpPr>
          <p:nvPr>
            <p:custDataLst>
              <p:tags r:id="rId3"/>
            </p:custDataLst>
          </p:nvPr>
        </p:nvCxnSpPr>
        <p:spPr>
          <a:xfrm>
            <a:off x="6000750" y="2885440"/>
            <a:ext cx="2468245" cy="1027430"/>
          </a:xfrm>
          <a:prstGeom prst="straightConnector1">
            <a:avLst/>
          </a:prstGeom>
          <a:ln w="38100">
            <a:solidFill>
              <a:srgbClr val="1F74AD"/>
            </a:solidFill>
            <a:headEnd w="lg" len="lg"/>
            <a:tailEnd type="triangle"/>
          </a:ln>
        </p:spPr>
        <p:style>
          <a:lnRef idx="1">
            <a:srgbClr val="1F74AD"/>
          </a:lnRef>
          <a:fillRef idx="0">
            <a:srgbClr val="1F74AD"/>
          </a:fillRef>
          <a:effectRef idx="0">
            <a:srgbClr val="1F74AD"/>
          </a:effectRef>
          <a:fontRef idx="minor">
            <a:srgbClr val="000000"/>
          </a:fontRef>
        </p:style>
      </p:cxnSp>
      <p:sp>
        <p:nvSpPr>
          <p:cNvPr id="3" name="文本框 2"/>
          <p:cNvSpPr txBox="1"/>
          <p:nvPr>
            <p:custDataLst>
              <p:tags r:id="rId4"/>
            </p:custDataLst>
          </p:nvPr>
        </p:nvSpPr>
        <p:spPr>
          <a:xfrm>
            <a:off x="6938870" y="3912792"/>
            <a:ext cx="3060000" cy="108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defPPr>
              <a:defRPr lang="zh-CN"/>
            </a:defPPr>
            <a:lvl1pPr algn="ctr">
              <a:defRPr>
                <a:solidFill>
                  <a:srgbClr val="FFFFFF"/>
                </a:solidFill>
                <a:latin typeface="Arial" panose="020B0604020202020204" pitchFamily="34" charset="0"/>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sz="2400" spc="150">
                <a:solidFill>
                  <a:sysClr val="window" lastClr="FFFFFF"/>
                </a:solidFill>
                <a:latin typeface="微软雅黑" panose="020B0503020204020204" charset="-122"/>
                <a:ea typeface="微软雅黑" panose="020B0503020204020204" charset="-122"/>
              </a:rPr>
              <a:t>班级中的人际关系</a:t>
            </a:r>
            <a:endParaRPr lang="en-US" altLang="zh-CN" sz="2400" spc="150">
              <a:solidFill>
                <a:sysClr val="window" lastClr="FFFFFF"/>
              </a:solidFill>
              <a:latin typeface="微软雅黑" panose="020B0503020204020204" charset="-122"/>
              <a:ea typeface="微软雅黑" panose="020B0503020204020204" charset="-122"/>
            </a:endParaRPr>
          </a:p>
        </p:txBody>
      </p:sp>
      <p:sp>
        <p:nvSpPr>
          <p:cNvPr id="11" name="文本框 10"/>
          <p:cNvSpPr txBox="1"/>
          <p:nvPr>
            <p:custDataLst>
              <p:tags r:id="rId5"/>
            </p:custDataLst>
          </p:nvPr>
        </p:nvSpPr>
        <p:spPr>
          <a:xfrm>
            <a:off x="2017553" y="3912792"/>
            <a:ext cx="3060000" cy="108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defPPr>
              <a:defRPr lang="zh-CN"/>
            </a:defPPr>
            <a:lvl1pPr algn="ctr">
              <a:defRPr>
                <a:solidFill>
                  <a:srgbClr val="FFFFFF"/>
                </a:solidFill>
                <a:latin typeface="Arial" panose="020B0604020202020204" pitchFamily="34" charset="0"/>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sz="2400" spc="150">
                <a:solidFill>
                  <a:sysClr val="window" lastClr="FFFFFF"/>
                </a:solidFill>
                <a:latin typeface="微软雅黑" panose="020B0503020204020204" charset="-122"/>
                <a:ea typeface="微软雅黑" panose="020B0503020204020204" charset="-122"/>
              </a:rPr>
              <a:t>亲子关系</a:t>
            </a:r>
            <a:endParaRPr lang="en-US" altLang="zh-CN" sz="2400" spc="150">
              <a:solidFill>
                <a:sysClr val="window" lastClr="FFFFFF"/>
              </a:solidFill>
              <a:latin typeface="微软雅黑" panose="020B0503020204020204" charset="-122"/>
              <a:ea typeface="微软雅黑" panose="020B0503020204020204" charset="-122"/>
            </a:endParaRPr>
          </a:p>
        </p:txBody>
      </p:sp>
      <p:sp>
        <p:nvSpPr>
          <p:cNvPr id="9" name="文本框 8"/>
          <p:cNvSpPr txBox="1"/>
          <p:nvPr>
            <p:custDataLst>
              <p:tags r:id="rId6"/>
            </p:custDataLst>
          </p:nvPr>
        </p:nvSpPr>
        <p:spPr>
          <a:xfrm>
            <a:off x="4189730" y="1856740"/>
            <a:ext cx="3622040" cy="10287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defPPr>
              <a:defRPr lang="zh-CN"/>
            </a:defPPr>
            <a:lvl1pPr algn="ctr">
              <a:defRPr>
                <a:solidFill>
                  <a:srgbClr val="FFFFFF"/>
                </a:solidFill>
                <a:latin typeface="Arial" panose="020B0604020202020204" pitchFamily="34" charset="0"/>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zh-CN" altLang="en-US" sz="2400" spc="150">
                <a:solidFill>
                  <a:sysClr val="window" lastClr="FFFFFF"/>
                </a:solidFill>
                <a:latin typeface="微软雅黑" panose="020B0503020204020204" charset="-122"/>
                <a:ea typeface="微软雅黑" panose="020B0503020204020204" charset="-122"/>
              </a:rPr>
              <a:t>二、小学生的人际关系</a:t>
            </a:r>
            <a:endParaRPr lang="zh-CN" altLang="en-US" sz="2400" spc="150">
              <a:solidFill>
                <a:sysClr val="window" lastClr="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4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320" y="1724025"/>
            <a:ext cx="12240000" cy="4320000"/>
          </a:xfrm>
          <a:prstGeom prst="rect">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7"/>
          <p:cNvSpPr/>
          <p:nvPr/>
        </p:nvSpPr>
        <p:spPr>
          <a:xfrm rot="21230724">
            <a:off x="8723630" y="1939925"/>
            <a:ext cx="2581910" cy="1191260"/>
          </a:xfrm>
          <a:custGeom>
            <a:avLst/>
            <a:gdLst>
              <a:gd name="connsiteX0" fmla="*/ 0 w 642174"/>
              <a:gd name="connsiteY0" fmla="*/ 0 h 725936"/>
              <a:gd name="connsiteX1" fmla="*/ 642174 w 642174"/>
              <a:gd name="connsiteY1" fmla="*/ 0 h 725936"/>
              <a:gd name="connsiteX2" fmla="*/ 642174 w 642174"/>
              <a:gd name="connsiteY2" fmla="*/ 725936 h 725936"/>
              <a:gd name="connsiteX3" fmla="*/ 0 w 642174"/>
              <a:gd name="connsiteY3" fmla="*/ 725936 h 725936"/>
              <a:gd name="connsiteX4" fmla="*/ 0 w 642174"/>
              <a:gd name="connsiteY4" fmla="*/ 0 h 725936"/>
              <a:gd name="connsiteX0-1" fmla="*/ 0 w 667483"/>
              <a:gd name="connsiteY0-2" fmla="*/ 39394 h 725936"/>
              <a:gd name="connsiteX1-3" fmla="*/ 667483 w 667483"/>
              <a:gd name="connsiteY1-4" fmla="*/ 0 h 725936"/>
              <a:gd name="connsiteX2-5" fmla="*/ 667483 w 667483"/>
              <a:gd name="connsiteY2-6" fmla="*/ 725936 h 725936"/>
              <a:gd name="connsiteX3-7" fmla="*/ 25309 w 667483"/>
              <a:gd name="connsiteY3-8" fmla="*/ 725936 h 725936"/>
              <a:gd name="connsiteX4-9" fmla="*/ 0 w 667483"/>
              <a:gd name="connsiteY4-10" fmla="*/ 39394 h 725936"/>
              <a:gd name="connsiteX0-11" fmla="*/ 0 w 676669"/>
              <a:gd name="connsiteY0-12" fmla="*/ 59465 h 725936"/>
              <a:gd name="connsiteX1-13" fmla="*/ 676669 w 676669"/>
              <a:gd name="connsiteY1-14" fmla="*/ 0 h 725936"/>
              <a:gd name="connsiteX2-15" fmla="*/ 676669 w 676669"/>
              <a:gd name="connsiteY2-16" fmla="*/ 725936 h 725936"/>
              <a:gd name="connsiteX3-17" fmla="*/ 34495 w 676669"/>
              <a:gd name="connsiteY3-18" fmla="*/ 725936 h 725936"/>
              <a:gd name="connsiteX4-19" fmla="*/ 0 w 676669"/>
              <a:gd name="connsiteY4-20" fmla="*/ 59465 h 725936"/>
              <a:gd name="connsiteX0-21" fmla="*/ 0 w 676669"/>
              <a:gd name="connsiteY0-22" fmla="*/ 59465 h 727637"/>
              <a:gd name="connsiteX1-23" fmla="*/ 676669 w 676669"/>
              <a:gd name="connsiteY1-24" fmla="*/ 0 h 727637"/>
              <a:gd name="connsiteX2-25" fmla="*/ 627341 w 676669"/>
              <a:gd name="connsiteY2-26" fmla="*/ 727637 h 727637"/>
              <a:gd name="connsiteX3-27" fmla="*/ 34495 w 676669"/>
              <a:gd name="connsiteY3-28" fmla="*/ 725936 h 727637"/>
              <a:gd name="connsiteX4-29" fmla="*/ 0 w 676669"/>
              <a:gd name="connsiteY4-30" fmla="*/ 59465 h 727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669" h="727637">
                <a:moveTo>
                  <a:pt x="0" y="59465"/>
                </a:moveTo>
                <a:lnTo>
                  <a:pt x="676669" y="0"/>
                </a:lnTo>
                <a:lnTo>
                  <a:pt x="627341" y="727637"/>
                </a:lnTo>
                <a:lnTo>
                  <a:pt x="34495" y="725936"/>
                </a:lnTo>
                <a:lnTo>
                  <a:pt x="0" y="59465"/>
                </a:lnTo>
                <a:close/>
              </a:path>
            </a:pathLst>
          </a:custGeom>
          <a:ln>
            <a:noFill/>
          </a:ln>
          <a:effectLst>
            <a:outerShdw blurRad="63500" dist="63500" dir="1794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2464435"/>
            <a:ext cx="1582420" cy="899160"/>
          </a:xfrm>
          <a:prstGeom prst="rect">
            <a:avLst/>
          </a:prstGeom>
          <a:solidFill>
            <a:srgbClr val="92D050"/>
          </a:solidFill>
          <a:ln>
            <a:noFill/>
          </a:ln>
          <a:effectLst>
            <a:outerShdw blurRad="190500" dist="76200" dir="72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5"/>
          <p:cNvSpPr/>
          <p:nvPr/>
        </p:nvSpPr>
        <p:spPr>
          <a:xfrm rot="21272080">
            <a:off x="1443990" y="4140835"/>
            <a:ext cx="5436235" cy="1576705"/>
          </a:xfrm>
          <a:custGeom>
            <a:avLst/>
            <a:gdLst>
              <a:gd name="connsiteX0" fmla="*/ 0 w 1347169"/>
              <a:gd name="connsiteY0" fmla="*/ 788757 h 788757"/>
              <a:gd name="connsiteX1" fmla="*/ 197189 w 1347169"/>
              <a:gd name="connsiteY1" fmla="*/ 0 h 788757"/>
              <a:gd name="connsiteX2" fmla="*/ 1149980 w 1347169"/>
              <a:gd name="connsiteY2" fmla="*/ 0 h 788757"/>
              <a:gd name="connsiteX3" fmla="*/ 1347169 w 1347169"/>
              <a:gd name="connsiteY3" fmla="*/ 788757 h 788757"/>
              <a:gd name="connsiteX4" fmla="*/ 0 w 1347169"/>
              <a:gd name="connsiteY4" fmla="*/ 788757 h 788757"/>
              <a:gd name="connsiteX0-1" fmla="*/ 0 w 1347169"/>
              <a:gd name="connsiteY0-2" fmla="*/ 835166 h 835166"/>
              <a:gd name="connsiteX1-3" fmla="*/ 5292 w 1347169"/>
              <a:gd name="connsiteY1-4" fmla="*/ 0 h 835166"/>
              <a:gd name="connsiteX2-5" fmla="*/ 1149980 w 1347169"/>
              <a:gd name="connsiteY2-6" fmla="*/ 46409 h 835166"/>
              <a:gd name="connsiteX3-7" fmla="*/ 1347169 w 1347169"/>
              <a:gd name="connsiteY3-8" fmla="*/ 835166 h 835166"/>
              <a:gd name="connsiteX4-9" fmla="*/ 0 w 1347169"/>
              <a:gd name="connsiteY4-10" fmla="*/ 835166 h 835166"/>
              <a:gd name="connsiteX0-11" fmla="*/ 0 w 1364390"/>
              <a:gd name="connsiteY0-12" fmla="*/ 835166 h 835166"/>
              <a:gd name="connsiteX1-13" fmla="*/ 5292 w 1364390"/>
              <a:gd name="connsiteY1-14" fmla="*/ 0 h 835166"/>
              <a:gd name="connsiteX2-15" fmla="*/ 1149980 w 1364390"/>
              <a:gd name="connsiteY2-16" fmla="*/ 46409 h 835166"/>
              <a:gd name="connsiteX3-17" fmla="*/ 1364390 w 1364390"/>
              <a:gd name="connsiteY3-18" fmla="*/ 801753 h 835166"/>
              <a:gd name="connsiteX4-19" fmla="*/ 0 w 1364390"/>
              <a:gd name="connsiteY4-20" fmla="*/ 835166 h 835166"/>
              <a:gd name="connsiteX0-21" fmla="*/ 0 w 1415023"/>
              <a:gd name="connsiteY0-22" fmla="*/ 835166 h 835166"/>
              <a:gd name="connsiteX1-23" fmla="*/ 5292 w 1415023"/>
              <a:gd name="connsiteY1-24" fmla="*/ 0 h 835166"/>
              <a:gd name="connsiteX2-25" fmla="*/ 1149980 w 1415023"/>
              <a:gd name="connsiteY2-26" fmla="*/ 46409 h 835166"/>
              <a:gd name="connsiteX3-27" fmla="*/ 1415023 w 1415023"/>
              <a:gd name="connsiteY3-28" fmla="*/ 785562 h 835166"/>
              <a:gd name="connsiteX4-29" fmla="*/ 0 w 1415023"/>
              <a:gd name="connsiteY4-30" fmla="*/ 835166 h 835166"/>
              <a:gd name="connsiteX0-31" fmla="*/ 0 w 1424631"/>
              <a:gd name="connsiteY0-32" fmla="*/ 835166 h 835166"/>
              <a:gd name="connsiteX1-33" fmla="*/ 5292 w 1424631"/>
              <a:gd name="connsiteY1-34" fmla="*/ 0 h 835166"/>
              <a:gd name="connsiteX2-35" fmla="*/ 1149980 w 1424631"/>
              <a:gd name="connsiteY2-36" fmla="*/ 46409 h 835166"/>
              <a:gd name="connsiteX3-37" fmla="*/ 1424631 w 1424631"/>
              <a:gd name="connsiteY3-38" fmla="*/ 758433 h 835166"/>
              <a:gd name="connsiteX4-39" fmla="*/ 0 w 1424631"/>
              <a:gd name="connsiteY4-40" fmla="*/ 835166 h 835166"/>
              <a:gd name="connsiteX0-41" fmla="*/ 0 w 1424631"/>
              <a:gd name="connsiteY0-42" fmla="*/ 882475 h 882475"/>
              <a:gd name="connsiteX1-43" fmla="*/ 23844 w 1424631"/>
              <a:gd name="connsiteY1-44" fmla="*/ 0 h 882475"/>
              <a:gd name="connsiteX2-45" fmla="*/ 1149980 w 1424631"/>
              <a:gd name="connsiteY2-46" fmla="*/ 93718 h 882475"/>
              <a:gd name="connsiteX3-47" fmla="*/ 1424631 w 1424631"/>
              <a:gd name="connsiteY3-48" fmla="*/ 805742 h 882475"/>
              <a:gd name="connsiteX4-49" fmla="*/ 0 w 1424631"/>
              <a:gd name="connsiteY4-50" fmla="*/ 882475 h 882475"/>
              <a:gd name="connsiteX0-51" fmla="*/ 0 w 1424631"/>
              <a:gd name="connsiteY0-52" fmla="*/ 923500 h 923500"/>
              <a:gd name="connsiteX1-53" fmla="*/ 34781 w 1424631"/>
              <a:gd name="connsiteY1-54" fmla="*/ 0 h 923500"/>
              <a:gd name="connsiteX2-55" fmla="*/ 1149980 w 1424631"/>
              <a:gd name="connsiteY2-56" fmla="*/ 134743 h 923500"/>
              <a:gd name="connsiteX3-57" fmla="*/ 1424631 w 1424631"/>
              <a:gd name="connsiteY3-58" fmla="*/ 846767 h 923500"/>
              <a:gd name="connsiteX4-59" fmla="*/ 0 w 1424631"/>
              <a:gd name="connsiteY4-60" fmla="*/ 923500 h 923500"/>
              <a:gd name="connsiteX0-61" fmla="*/ 0 w 1424631"/>
              <a:gd name="connsiteY0-62" fmla="*/ 943016 h 943016"/>
              <a:gd name="connsiteX1-63" fmla="*/ 50672 w 1424631"/>
              <a:gd name="connsiteY1-64" fmla="*/ 0 h 943016"/>
              <a:gd name="connsiteX2-65" fmla="*/ 1149980 w 1424631"/>
              <a:gd name="connsiteY2-66" fmla="*/ 154259 h 943016"/>
              <a:gd name="connsiteX3-67" fmla="*/ 1424631 w 1424631"/>
              <a:gd name="connsiteY3-68" fmla="*/ 866283 h 943016"/>
              <a:gd name="connsiteX4-69" fmla="*/ 0 w 1424631"/>
              <a:gd name="connsiteY4-70" fmla="*/ 943016 h 943016"/>
              <a:gd name="connsiteX0-71" fmla="*/ 0 w 1424631"/>
              <a:gd name="connsiteY0-72" fmla="*/ 963196 h 963196"/>
              <a:gd name="connsiteX1-73" fmla="*/ 59615 w 1424631"/>
              <a:gd name="connsiteY1-74" fmla="*/ 0 h 963196"/>
              <a:gd name="connsiteX2-75" fmla="*/ 1149980 w 1424631"/>
              <a:gd name="connsiteY2-76" fmla="*/ 174439 h 963196"/>
              <a:gd name="connsiteX3-77" fmla="*/ 1424631 w 1424631"/>
              <a:gd name="connsiteY3-78" fmla="*/ 886463 h 963196"/>
              <a:gd name="connsiteX4-79" fmla="*/ 0 w 1424631"/>
              <a:gd name="connsiteY4-80" fmla="*/ 963196 h 9631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4631" h="963196">
                <a:moveTo>
                  <a:pt x="0" y="963196"/>
                </a:moveTo>
                <a:lnTo>
                  <a:pt x="59615" y="0"/>
                </a:lnTo>
                <a:lnTo>
                  <a:pt x="1149980" y="174439"/>
                </a:lnTo>
                <a:lnTo>
                  <a:pt x="1424631" y="886463"/>
                </a:lnTo>
                <a:lnTo>
                  <a:pt x="0" y="963196"/>
                </a:lnTo>
                <a:close/>
              </a:path>
            </a:pathLst>
          </a:custGeom>
          <a:ln>
            <a:noFill/>
          </a:ln>
          <a:effectLst>
            <a:outerShdw blurRad="50800" dist="88900" dir="78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80000" flipH="1">
            <a:off x="1586230" y="2186305"/>
            <a:ext cx="9632315" cy="3358515"/>
          </a:xfrm>
          <a:prstGeom prst="rect">
            <a:avLst/>
          </a:prstGeom>
          <a:solidFill>
            <a:srgbClr val="FFFF66"/>
          </a:solidFill>
          <a:ln w="190500" cap="sq">
            <a:noFill/>
            <a:miter lim="800000"/>
          </a:ln>
          <a:effectLst/>
          <a:scene3d>
            <a:camera prst="orthographicFront">
              <a:rot lat="0" lon="0" rev="360000"/>
            </a:camera>
            <a:lightRig rig="threePt" dir="t"/>
          </a:scene3d>
          <a:sp3d extrusionH="76200" prstMaterial="matte">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00581">
            <a:off x="10339070" y="1297305"/>
            <a:ext cx="638175" cy="925830"/>
            <a:chOff x="3438525" y="790575"/>
            <a:chExt cx="933450" cy="3076575"/>
          </a:xfrm>
        </p:grpSpPr>
        <p:cxnSp>
          <p:nvCxnSpPr>
            <p:cNvPr id="12" name="直接连接符 11"/>
            <p:cNvCxnSpPr>
              <a:stCxn id="21" idx="0"/>
            </p:cNvCxnSpPr>
            <p:nvPr/>
          </p:nvCxnSpPr>
          <p:spPr>
            <a:xfrm>
              <a:off x="3443444" y="1189719"/>
              <a:ext cx="4606" cy="1039131"/>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371975" y="1247775"/>
              <a:ext cx="0" cy="222885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14" name="弧形 13"/>
            <p:cNvSpPr/>
            <p:nvPr/>
          </p:nvSpPr>
          <p:spPr>
            <a:xfrm flipV="1">
              <a:off x="3619500" y="3028950"/>
              <a:ext cx="752474" cy="838200"/>
            </a:xfrm>
            <a:prstGeom prst="arc">
              <a:avLst>
                <a:gd name="adj1" fmla="val 11013037"/>
                <a:gd name="adj2" fmla="val 136077"/>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5" name="直接连接符 14"/>
            <p:cNvCxnSpPr/>
            <p:nvPr/>
          </p:nvCxnSpPr>
          <p:spPr>
            <a:xfrm>
              <a:off x="3619500" y="1828800"/>
              <a:ext cx="0" cy="167640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19" name="弧形 18"/>
            <p:cNvSpPr/>
            <p:nvPr/>
          </p:nvSpPr>
          <p:spPr>
            <a:xfrm>
              <a:off x="3619500" y="1533525"/>
              <a:ext cx="619125" cy="657224"/>
            </a:xfrm>
            <a:prstGeom prst="arc">
              <a:avLst>
                <a:gd name="adj1" fmla="val 10982577"/>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0" name="直接连接符 19"/>
            <p:cNvCxnSpPr/>
            <p:nvPr/>
          </p:nvCxnSpPr>
          <p:spPr>
            <a:xfrm>
              <a:off x="4238625" y="1857375"/>
              <a:ext cx="0" cy="1419225"/>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21" name="弧形 20"/>
            <p:cNvSpPr/>
            <p:nvPr/>
          </p:nvSpPr>
          <p:spPr>
            <a:xfrm>
              <a:off x="3438525" y="790575"/>
              <a:ext cx="933450" cy="933450"/>
            </a:xfrm>
            <a:prstGeom prst="arc">
              <a:avLst>
                <a:gd name="adj1" fmla="val 11299539"/>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3" name="矩形 22"/>
          <p:cNvSpPr/>
          <p:nvPr/>
        </p:nvSpPr>
        <p:spPr>
          <a:xfrm>
            <a:off x="2025650" y="2527935"/>
            <a:ext cx="8753475" cy="2676525"/>
          </a:xfrm>
          <a:prstGeom prst="rect">
            <a:avLst/>
          </a:prstGeom>
        </p:spPr>
        <p:txBody>
          <a:bodyPr wrap="square">
            <a:spAutoFit/>
          </a:bodyPr>
          <a:lstStyle/>
          <a:p>
            <a:pPr algn="just">
              <a:lnSpc>
                <a:spcPct val="150000"/>
              </a:lnSpc>
            </a:pPr>
            <a:r>
              <a:rPr lang="zh-CN" altLang="en-US" sz="1600" dirty="0">
                <a:latin typeface="微软雅黑" panose="020B0503020204020204" charset="-122"/>
                <a:ea typeface="微软雅黑" panose="020B0503020204020204" charset="-122"/>
                <a:cs typeface="微软雅黑" panose="020B0503020204020204" charset="-122"/>
              </a:rPr>
              <a:t>      1927年梅奥接受了邀请，并组织了一批哈佛大学的教授成立了一个新的研究小组，开始了霍桑的第二阶段的“福利实验”。 时间是从1927年4月至1929年6月。梅奥选出6名女工在单独的房间里从事装配继电器的工作。在实验过程中逐步增加一些福利措施，如缩短工作日、延长休息时间、免费供应茶点等。实验者原来设想，这些福利措施会刺激生产积极性，一旦撤销这些福利措施，生产一定会下降，因此在实验进行了2个多月之后取消了各种福利措施。结果仍与实验者的设想相反，产量不仅没有下降，而是继续上升。经过深入的了解发现，这依然是融洽的人际关系在起作用。在调动积极性、提高产量方面，人际关系因素是比福利措施更重要的因素。</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50" name="五角星 49"/>
          <p:cNvSpPr/>
          <p:nvPr/>
        </p:nvSpPr>
        <p:spPr>
          <a:xfrm rot="20658419">
            <a:off x="1161316" y="2287863"/>
            <a:ext cx="495003" cy="495003"/>
          </a:xfrm>
          <a:prstGeom prst="star5">
            <a:avLst>
              <a:gd name="adj" fmla="val 32318"/>
              <a:gd name="hf" fmla="val 105146"/>
              <a:gd name="vf" fmla="val 110557"/>
            </a:avLst>
          </a:prstGeom>
          <a:solidFill>
            <a:srgbClr val="5FDEF7"/>
          </a:solidFill>
          <a:ln w="38100">
            <a:solidFill>
              <a:schemeClr val="bg1"/>
            </a:solidFill>
          </a:ln>
          <a:effectLst>
            <a:outerShdw blurRad="1524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08530" y="5314592"/>
            <a:ext cx="313929" cy="313929"/>
          </a:xfrm>
          <a:prstGeom prst="ellipse">
            <a:avLst/>
          </a:prstGeom>
          <a:solidFill>
            <a:schemeClr val="bg1">
              <a:alpha val="64000"/>
            </a:schemeClr>
          </a:solid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80892" y="495946"/>
            <a:ext cx="540000" cy="720000"/>
            <a:chOff x="0" y="0"/>
            <a:chExt cx="3604899" cy="4899660"/>
          </a:xfrm>
        </p:grpSpPr>
        <p:grpSp>
          <p:nvGrpSpPr>
            <p:cNvPr id="61" name="组合 60"/>
            <p:cNvGrpSpPr/>
            <p:nvPr/>
          </p:nvGrpSpPr>
          <p:grpSpPr>
            <a:xfrm>
              <a:off x="0" y="0"/>
              <a:ext cx="1007745" cy="4896486"/>
              <a:chOff x="0" y="0"/>
              <a:chExt cx="1008112" cy="4752528"/>
            </a:xfrm>
          </p:grpSpPr>
          <p:sp>
            <p:nvSpPr>
              <p:cNvPr id="78" name="矩形 77"/>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9" name="矩形 78"/>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0" name="矩形 79"/>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1" name="梯形 80"/>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2" name="等腰三角形 81"/>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3" name="矩形 82"/>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4" name="同侧圆角矩形 83"/>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62" name="组合 61"/>
            <p:cNvGrpSpPr/>
            <p:nvPr/>
          </p:nvGrpSpPr>
          <p:grpSpPr>
            <a:xfrm>
              <a:off x="1162050" y="1371600"/>
              <a:ext cx="1007745" cy="3528060"/>
              <a:chOff x="1152128" y="1368152"/>
              <a:chExt cx="1008112" cy="4752528"/>
            </a:xfrm>
          </p:grpSpPr>
          <p:sp>
            <p:nvSpPr>
              <p:cNvPr id="71" name="矩形 70"/>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2" name="矩形 71"/>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3" name="矩形 72"/>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4" name="梯形 73"/>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5" name="等腰三角形 74"/>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6" name="矩形 75"/>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7" name="同侧圆角矩形 76"/>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63" name="组合 62"/>
            <p:cNvGrpSpPr/>
            <p:nvPr/>
          </p:nvGrpSpPr>
          <p:grpSpPr>
            <a:xfrm>
              <a:off x="2381253" y="152400"/>
              <a:ext cx="1223646" cy="4738370"/>
              <a:chOff x="2376264" y="157967"/>
              <a:chExt cx="1008112" cy="4964224"/>
            </a:xfrm>
          </p:grpSpPr>
          <p:sp>
            <p:nvSpPr>
              <p:cNvPr id="64" name="矩形 63"/>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5" name="矩形 64"/>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6" name="矩形 65"/>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7" name="梯形 66"/>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8" name="等腰三角形 67"/>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9" name="矩形 68"/>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0" name="同侧圆角矩形 69"/>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85" name="文本框 84"/>
          <p:cNvSpPr txBox="1"/>
          <p:nvPr/>
        </p:nvSpPr>
        <p:spPr>
          <a:xfrm>
            <a:off x="1381430" y="648612"/>
            <a:ext cx="2524606" cy="645160"/>
          </a:xfrm>
          <a:prstGeom prst="rect">
            <a:avLst/>
          </a:prstGeom>
          <a:noFill/>
        </p:spPr>
        <p:txBody>
          <a:bodyPr wrap="square" rtlCol="0">
            <a:spAutoFit/>
          </a:bodyPr>
          <a:lstStyle/>
          <a:p>
            <a:pPr algn="dist"/>
            <a:r>
              <a:rPr lang="zh-CN" altLang="en-US" sz="3600" b="1" dirty="0">
                <a:solidFill>
                  <a:srgbClr val="FE6A83"/>
                </a:solidFill>
                <a:latin typeface="微软雅黑" panose="020B0503020204020204" charset="-122"/>
                <a:ea typeface="微软雅黑" panose="020B0503020204020204" charset="-122"/>
              </a:rPr>
              <a:t>知识拓展</a:t>
            </a:r>
            <a:endParaRPr lang="zh-CN" altLang="en-US" sz="3600" b="1" dirty="0">
              <a:solidFill>
                <a:srgbClr val="FE6A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2000"/>
                                        <p:tgtEl>
                                          <p:spTgt spid="85"/>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250" fill="hold"/>
                                        <p:tgtEl>
                                          <p:spTgt spid="4"/>
                                        </p:tgtEl>
                                        <p:attrNameLst>
                                          <p:attrName>ppt_x</p:attrName>
                                        </p:attrNameLst>
                                      </p:cBhvr>
                                      <p:tavLst>
                                        <p:tav tm="0">
                                          <p:val>
                                            <p:strVal val="0-#ppt_w/2"/>
                                          </p:val>
                                        </p:tav>
                                        <p:tav tm="100000">
                                          <p:val>
                                            <p:strVal val="#ppt_x"/>
                                          </p:val>
                                        </p:tav>
                                      </p:tavLst>
                                    </p:anim>
                                    <p:anim calcmode="lin" valueType="num">
                                      <p:cBhvr additive="base">
                                        <p:cTn id="14" dur="2250" fill="hold"/>
                                        <p:tgtEl>
                                          <p:spTgt spid="4"/>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500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31" presetClass="entr" presetSubtype="0" fill="hold" grpId="0" nodeType="withEffect">
                                  <p:stCondLst>
                                    <p:cond delay="60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1000" fill="hold"/>
                                        <p:tgtEl>
                                          <p:spTgt spid="50"/>
                                        </p:tgtEl>
                                        <p:attrNameLst>
                                          <p:attrName>ppt_w</p:attrName>
                                        </p:attrNameLst>
                                      </p:cBhvr>
                                      <p:tavLst>
                                        <p:tav tm="0">
                                          <p:val>
                                            <p:fltVal val="0"/>
                                          </p:val>
                                        </p:tav>
                                        <p:tav tm="100000">
                                          <p:val>
                                            <p:strVal val="#ppt_w"/>
                                          </p:val>
                                        </p:tav>
                                      </p:tavLst>
                                    </p:anim>
                                    <p:anim calcmode="lin" valueType="num">
                                      <p:cBhvr>
                                        <p:cTn id="23" dur="1000" fill="hold"/>
                                        <p:tgtEl>
                                          <p:spTgt spid="50"/>
                                        </p:tgtEl>
                                        <p:attrNameLst>
                                          <p:attrName>ppt_h</p:attrName>
                                        </p:attrNameLst>
                                      </p:cBhvr>
                                      <p:tavLst>
                                        <p:tav tm="0">
                                          <p:val>
                                            <p:fltVal val="0"/>
                                          </p:val>
                                        </p:tav>
                                        <p:tav tm="100000">
                                          <p:val>
                                            <p:strVal val="#ppt_h"/>
                                          </p:val>
                                        </p:tav>
                                      </p:tavLst>
                                    </p:anim>
                                    <p:anim calcmode="lin" valueType="num">
                                      <p:cBhvr>
                                        <p:cTn id="24" dur="1000" fill="hold"/>
                                        <p:tgtEl>
                                          <p:spTgt spid="50"/>
                                        </p:tgtEl>
                                        <p:attrNameLst>
                                          <p:attrName>style.rotation</p:attrName>
                                        </p:attrNameLst>
                                      </p:cBhvr>
                                      <p:tavLst>
                                        <p:tav tm="0">
                                          <p:val>
                                            <p:fltVal val="90"/>
                                          </p:val>
                                        </p:tav>
                                        <p:tav tm="100000">
                                          <p:val>
                                            <p:fltVal val="0"/>
                                          </p:val>
                                        </p:tav>
                                      </p:tavLst>
                                    </p:anim>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0" grpId="0" bldLvl="0" animBg="1"/>
      <p:bldP spid="51" grpId="0" bldLvl="0" animBg="1"/>
      <p:bldP spid="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班级中的人际关系</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正确认识班级人际关系对小学生的重要作用。</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掌握人际关系处理技巧。</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初步形成乐于合作、乐于分享的意识。</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33260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设计一个小型调查，实地调研本地区一所小学班内人际关系。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97675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班级人际关系概述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310134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小学生之间的人际关系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4223385"/>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班级中的师生关系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50695" y="630695"/>
            <a:ext cx="5062855" cy="681990"/>
          </a:xfrm>
          <a:prstGeom prst="rect">
            <a:avLst/>
          </a:prstGeom>
          <a:noFill/>
          <a:effectLst/>
        </p:spPr>
        <p:txBody>
          <a:bodyPr wrap="square" rtlCol="0" anchor="ctr" anchorCtr="0">
            <a:spAutoFit/>
          </a:bodyPr>
          <a:p>
            <a:pPr>
              <a:lnSpc>
                <a:spcPct val="12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一、班级人际关系概述</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889579" y="599029"/>
            <a:ext cx="861262" cy="745322"/>
          </a:xfrm>
          <a:prstGeom prst="rect">
            <a:avLst/>
          </a:prstGeom>
          <a:effectLst>
            <a:outerShdw blurRad="25400" dist="25400" dir="8100000" algn="tr" rotWithShape="0">
              <a:prstClr val="black">
                <a:alpha val="40000"/>
              </a:prstClr>
            </a:outerShdw>
          </a:effectLst>
        </p:spPr>
      </p:pic>
      <p:sp>
        <p:nvSpPr>
          <p:cNvPr id="2" name="矩形 1"/>
          <p:cNvSpPr/>
          <p:nvPr/>
        </p:nvSpPr>
        <p:spPr>
          <a:xfrm>
            <a:off x="-22413" y="1973580"/>
            <a:ext cx="12240000" cy="3600000"/>
          </a:xfrm>
          <a:prstGeom prst="rect">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820025" y="4366260"/>
            <a:ext cx="4801235" cy="2904490"/>
            <a:chOff x="11612" y="6515"/>
            <a:chExt cx="8298" cy="5020"/>
          </a:xfrm>
        </p:grpSpPr>
        <p:pic>
          <p:nvPicPr>
            <p:cNvPr id="34" name="图片 3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56047" t="29541" r="7674"/>
            <a:stretch>
              <a:fillRect/>
            </a:stretch>
          </p:blipFill>
          <p:spPr>
            <a:xfrm rot="21113972">
              <a:off x="16022" y="6515"/>
              <a:ext cx="3889" cy="4249"/>
            </a:xfrm>
            <a:prstGeom prst="rect">
              <a:avLst/>
            </a:prstGeom>
            <a:effectLst>
              <a:outerShdw blurRad="50800" dist="63500" dir="8100000" algn="tr" rotWithShape="0">
                <a:prstClr val="black">
                  <a:alpha val="47000"/>
                </a:prstClr>
              </a:outerShdw>
            </a:effectLst>
          </p:spPr>
        </p:pic>
        <p:pic>
          <p:nvPicPr>
            <p:cNvPr id="35" name="图片 34"/>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56047" t="29541" r="7674"/>
            <a:stretch>
              <a:fillRect/>
            </a:stretch>
          </p:blipFill>
          <p:spPr>
            <a:xfrm rot="2701199">
              <a:off x="11783" y="7666"/>
              <a:ext cx="3699" cy="4041"/>
            </a:xfrm>
            <a:prstGeom prst="rect">
              <a:avLst/>
            </a:prstGeom>
            <a:effectLst>
              <a:outerShdw blurRad="50800" dist="38100" dir="8100000" algn="tr" rotWithShape="0">
                <a:prstClr val="black">
                  <a:alpha val="40000"/>
                </a:prstClr>
              </a:outerShdw>
            </a:effectLst>
          </p:spPr>
        </p:pic>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l="78312" t="58874" r="5714" b="4647"/>
            <a:stretch>
              <a:fillRect/>
            </a:stretch>
          </p:blipFill>
          <p:spPr>
            <a:xfrm>
              <a:off x="13958" y="7293"/>
              <a:ext cx="2536" cy="3257"/>
            </a:xfrm>
            <a:prstGeom prst="rect">
              <a:avLst/>
            </a:prstGeom>
            <a:effectLst/>
          </p:spPr>
        </p:pic>
        <p:pic>
          <p:nvPicPr>
            <p:cNvPr id="37" name="图片 36"/>
            <p:cNvPicPr>
              <a:picLocks noChangeAspect="1"/>
            </p:cNvPicPr>
            <p:nvPr/>
          </p:nvPicPr>
          <p:blipFill rotWithShape="1">
            <a:blip r:embed="rId7" cstate="print">
              <a:extLst>
                <a:ext uri="{28A0092B-C50C-407E-A947-70E740481C1C}">
                  <a14:useLocalDpi xmlns:a14="http://schemas.microsoft.com/office/drawing/2010/main" val="0"/>
                </a:ext>
              </a:extLst>
            </a:blip>
            <a:srcRect l="21039" t="28861" r="19741" b="21500"/>
            <a:stretch>
              <a:fillRect/>
            </a:stretch>
          </p:blipFill>
          <p:spPr>
            <a:xfrm>
              <a:off x="14074" y="8457"/>
              <a:ext cx="5178" cy="2441"/>
            </a:xfrm>
            <a:prstGeom prst="rect">
              <a:avLst/>
            </a:prstGeom>
            <a:effectLst>
              <a:outerShdw blurRad="127000" dist="76200" dir="13500000" algn="br" rotWithShape="0">
                <a:prstClr val="black">
                  <a:alpha val="9000"/>
                </a:prstClr>
              </a:outerShdw>
            </a:effectLst>
          </p:spPr>
        </p:pic>
      </p:grpSp>
      <p:sp>
        <p:nvSpPr>
          <p:cNvPr id="24" name="矩形 23"/>
          <p:cNvSpPr/>
          <p:nvPr/>
        </p:nvSpPr>
        <p:spPr>
          <a:xfrm rot="240000" flipH="1">
            <a:off x="1052830" y="2546985"/>
            <a:ext cx="10089515" cy="2534285"/>
          </a:xfrm>
          <a:prstGeom prst="rect">
            <a:avLst/>
          </a:prstGeom>
          <a:solidFill>
            <a:srgbClr val="FFFF66"/>
          </a:solidFill>
          <a:ln w="190500" cap="sq">
            <a:noFill/>
            <a:miter lim="800000"/>
          </a:ln>
          <a:effectLst/>
          <a:scene3d>
            <a:camera prst="orthographicFront">
              <a:rot lat="0" lon="0" rev="360000"/>
            </a:camera>
            <a:lightRig rig="threePt" dir="t"/>
          </a:scene3d>
          <a:sp3d extrusionH="76200" prstMaterial="matte">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rot="500581">
            <a:off x="10445750" y="2046605"/>
            <a:ext cx="445770" cy="752475"/>
            <a:chOff x="3438525" y="790575"/>
            <a:chExt cx="933450" cy="3076575"/>
          </a:xfrm>
        </p:grpSpPr>
        <p:cxnSp>
          <p:nvCxnSpPr>
            <p:cNvPr id="26" name="直接连接符 25"/>
            <p:cNvCxnSpPr>
              <a:stCxn id="43" idx="0"/>
            </p:cNvCxnSpPr>
            <p:nvPr/>
          </p:nvCxnSpPr>
          <p:spPr>
            <a:xfrm>
              <a:off x="3443444" y="1189719"/>
              <a:ext cx="4606" cy="1039131"/>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371975" y="1247775"/>
              <a:ext cx="0" cy="222885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31" name="弧形 30"/>
            <p:cNvSpPr/>
            <p:nvPr/>
          </p:nvSpPr>
          <p:spPr>
            <a:xfrm flipV="1">
              <a:off x="3619500" y="3028950"/>
              <a:ext cx="752474" cy="838200"/>
            </a:xfrm>
            <a:prstGeom prst="arc">
              <a:avLst>
                <a:gd name="adj1" fmla="val 11013037"/>
                <a:gd name="adj2" fmla="val 136077"/>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40" name="直接连接符 39"/>
            <p:cNvCxnSpPr/>
            <p:nvPr/>
          </p:nvCxnSpPr>
          <p:spPr>
            <a:xfrm>
              <a:off x="3619500" y="1828800"/>
              <a:ext cx="0" cy="167640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a:off x="3619500" y="1533525"/>
              <a:ext cx="619125" cy="657224"/>
            </a:xfrm>
            <a:prstGeom prst="arc">
              <a:avLst>
                <a:gd name="adj1" fmla="val 10982577"/>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42" name="直接连接符 41"/>
            <p:cNvCxnSpPr/>
            <p:nvPr/>
          </p:nvCxnSpPr>
          <p:spPr>
            <a:xfrm>
              <a:off x="4238625" y="1857375"/>
              <a:ext cx="0" cy="1419225"/>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43" name="弧形 42"/>
            <p:cNvSpPr/>
            <p:nvPr/>
          </p:nvSpPr>
          <p:spPr>
            <a:xfrm>
              <a:off x="3438525" y="790575"/>
              <a:ext cx="933450" cy="933450"/>
            </a:xfrm>
            <a:prstGeom prst="arc">
              <a:avLst>
                <a:gd name="adj1" fmla="val 11299539"/>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44" name="矩形 43"/>
          <p:cNvSpPr/>
          <p:nvPr/>
        </p:nvSpPr>
        <p:spPr>
          <a:xfrm>
            <a:off x="1355090" y="2810193"/>
            <a:ext cx="9484995" cy="2030095"/>
          </a:xfrm>
          <a:prstGeom prst="rect">
            <a:avLst/>
          </a:prstGeom>
        </p:spPr>
        <p:txBody>
          <a:bodyPr wrap="square" anchor="ctr" anchorCtr="0">
            <a:spAutoFit/>
          </a:bodyPr>
          <a:p>
            <a:pPr>
              <a:lnSpc>
                <a:spcPct val="150000"/>
              </a:lnSpc>
            </a:pPr>
            <a:r>
              <a:rPr lang="zh-CN" altLang="en-US" sz="2400" dirty="0">
                <a:latin typeface="微软雅黑" panose="020B0503020204020204" charset="-122"/>
                <a:ea typeface="微软雅黑" panose="020B0503020204020204" charset="-122"/>
                <a:cs typeface="楷体" panose="02010609060101010101" charset="-122"/>
                <a:sym typeface="+mn-ea"/>
              </a:rPr>
              <a:t>（一）什么是班级人际关系</a:t>
            </a:r>
            <a:endParaRPr lang="zh-CN" altLang="en-US" sz="2400" dirty="0">
              <a:latin typeface="微软雅黑" panose="020B0503020204020204" charset="-122"/>
              <a:ea typeface="微软雅黑" panose="020B0503020204020204"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latin typeface="宋体" panose="02010600030101010101" pitchFamily="2" charset="-122"/>
                <a:ea typeface="宋体" panose="02010600030101010101" pitchFamily="2" charset="-122"/>
                <a:cs typeface="楷体" panose="02010609060101010101" charset="-122"/>
                <a:sym typeface="+mn-ea"/>
              </a:rPr>
              <a:t>班级人际关系是指班级成员之间由交往而形成的心理上的关系，即心理距离，它反映了班级成员需要得到满足与否的心理状态。班级人际关系主要包括师生关系和同学关系，不同的交往方式往往产生不同的心理效应。</a:t>
            </a:r>
            <a:endParaRPr lang="zh-CN" altLang="en-US" sz="2000" b="1" dirty="0">
              <a:latin typeface="宋体" panose="02010600030101010101" pitchFamily="2" charset="-122"/>
              <a:ea typeface="宋体" panose="02010600030101010101" pitchFamily="2" charset="-122"/>
              <a:cs typeface="楷体" panose="02010609060101010101" charset="-122"/>
            </a:endParaRPr>
          </a:p>
        </p:txBody>
      </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180495">
            <a:off x="9908489" y="4185373"/>
            <a:ext cx="931851" cy="1059582"/>
          </a:xfrm>
          <a:prstGeom prst="rect">
            <a:avLst/>
          </a:prstGeom>
          <a:effectLst>
            <a:outerShdw blurRad="76200" dist="50800" dir="5400000" sx="94000" sy="94000" algn="ctr" rotWithShape="0">
              <a:srgbClr val="000000">
                <a:alpha val="30000"/>
              </a:srgbClr>
            </a:outerShdw>
          </a:effectLst>
        </p:spPr>
      </p:pic>
      <p:sp>
        <p:nvSpPr>
          <p:cNvPr id="39" name="五角星 38"/>
          <p:cNvSpPr/>
          <p:nvPr/>
        </p:nvSpPr>
        <p:spPr>
          <a:xfrm rot="20318672">
            <a:off x="824557" y="2460004"/>
            <a:ext cx="629112" cy="629111"/>
          </a:xfrm>
          <a:prstGeom prst="star5">
            <a:avLst>
              <a:gd name="adj" fmla="val 32318"/>
              <a:gd name="hf" fmla="val 105146"/>
              <a:gd name="vf" fmla="val 110557"/>
            </a:avLst>
          </a:prstGeom>
          <a:solidFill>
            <a:srgbClr val="FE6A83"/>
          </a:solidFill>
          <a:ln w="38100">
            <a:solidFill>
              <a:schemeClr val="bg1"/>
            </a:solidFill>
          </a:ln>
          <a:effectLst>
            <a:outerShdw blurRad="1270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750" fill="hold"/>
                                        <p:tgtEl>
                                          <p:spTgt spid="2"/>
                                        </p:tgtEl>
                                        <p:attrNameLst>
                                          <p:attrName>ppt_x</p:attrName>
                                        </p:attrNameLst>
                                      </p:cBhvr>
                                      <p:tavLst>
                                        <p:tav tm="0">
                                          <p:val>
                                            <p:strVal val="1+#ppt_w/2"/>
                                          </p:val>
                                        </p:tav>
                                        <p:tav tm="100000">
                                          <p:val>
                                            <p:strVal val="#ppt_x"/>
                                          </p:val>
                                        </p:tav>
                                      </p:tavLst>
                                    </p:anim>
                                    <p:anim calcmode="lin" valueType="num">
                                      <p:cBhvr additive="base">
                                        <p:cTn id="8" dur="1750" fill="hold"/>
                                        <p:tgtEl>
                                          <p:spTgt spid="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2750"/>
                                  </p:stCondLst>
                                  <p:childTnLst>
                                    <p:set>
                                      <p:cBhvr>
                                        <p:cTn id="10" dur="1" fill="hold">
                                          <p:stCondLst>
                                            <p:cond delay="0"/>
                                          </p:stCondLst>
                                        </p:cTn>
                                        <p:tgtEl>
                                          <p:spTgt spid="39"/>
                                        </p:tgtEl>
                                        <p:attrNameLst>
                                          <p:attrName>style.visibility</p:attrName>
                                        </p:attrNameLst>
                                      </p:cBhvr>
                                      <p:to>
                                        <p:strVal val="visible"/>
                                      </p:to>
                                    </p:set>
                                    <p:anim calcmode="lin" valueType="num">
                                      <p:cBhvr>
                                        <p:cTn id="11" dur="1000" fill="hold"/>
                                        <p:tgtEl>
                                          <p:spTgt spid="39"/>
                                        </p:tgtEl>
                                        <p:attrNameLst>
                                          <p:attrName>ppt_w</p:attrName>
                                        </p:attrNameLst>
                                      </p:cBhvr>
                                      <p:tavLst>
                                        <p:tav tm="0">
                                          <p:val>
                                            <p:fltVal val="0"/>
                                          </p:val>
                                        </p:tav>
                                        <p:tav tm="100000">
                                          <p:val>
                                            <p:strVal val="#ppt_w"/>
                                          </p:val>
                                        </p:tav>
                                      </p:tavLst>
                                    </p:anim>
                                    <p:anim calcmode="lin" valueType="num">
                                      <p:cBhvr>
                                        <p:cTn id="12" dur="1000" fill="hold"/>
                                        <p:tgtEl>
                                          <p:spTgt spid="39"/>
                                        </p:tgtEl>
                                        <p:attrNameLst>
                                          <p:attrName>ppt_h</p:attrName>
                                        </p:attrNameLst>
                                      </p:cBhvr>
                                      <p:tavLst>
                                        <p:tav tm="0">
                                          <p:val>
                                            <p:fltVal val="0"/>
                                          </p:val>
                                        </p:tav>
                                        <p:tav tm="100000">
                                          <p:val>
                                            <p:strVal val="#ppt_h"/>
                                          </p:val>
                                        </p:tav>
                                      </p:tavLst>
                                    </p:anim>
                                    <p:anim calcmode="lin" valueType="num">
                                      <p:cBhvr>
                                        <p:cTn id="13" dur="1000" fill="hold"/>
                                        <p:tgtEl>
                                          <p:spTgt spid="39"/>
                                        </p:tgtEl>
                                        <p:attrNameLst>
                                          <p:attrName>style.rotation</p:attrName>
                                        </p:attrNameLst>
                                      </p:cBhvr>
                                      <p:tavLst>
                                        <p:tav tm="0">
                                          <p:val>
                                            <p:fltVal val="90"/>
                                          </p:val>
                                        </p:tav>
                                        <p:tav tm="100000">
                                          <p:val>
                                            <p:fltVal val="0"/>
                                          </p:val>
                                        </p:tav>
                                      </p:tavLst>
                                    </p:anim>
                                    <p:animEffect transition="in" filter="fade">
                                      <p:cBhvr>
                                        <p:cTn id="14" dur="1000"/>
                                        <p:tgtEl>
                                          <p:spTgt spid="39"/>
                                        </p:tgtEl>
                                      </p:cBhvr>
                                    </p:animEffect>
                                  </p:childTnLst>
                                </p:cTn>
                              </p:par>
                              <p:par>
                                <p:cTn id="15" presetID="52" presetClass="entr" presetSubtype="0" fill="hold" nodeType="withEffect">
                                  <p:stCondLst>
                                    <p:cond delay="4000"/>
                                  </p:stCondLst>
                                  <p:childTnLst>
                                    <p:set>
                                      <p:cBhvr>
                                        <p:cTn id="16" dur="1" fill="hold">
                                          <p:stCondLst>
                                            <p:cond delay="0"/>
                                          </p:stCondLst>
                                        </p:cTn>
                                        <p:tgtEl>
                                          <p:spTgt spid="38"/>
                                        </p:tgtEl>
                                        <p:attrNameLst>
                                          <p:attrName>style.visibility</p:attrName>
                                        </p:attrNameLst>
                                      </p:cBhvr>
                                      <p:to>
                                        <p:strVal val="visible"/>
                                      </p:to>
                                    </p:set>
                                    <p:animScale>
                                      <p:cBhvr>
                                        <p:cTn id="17" dur="2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0" decel="50000" fill="hold">
                                          <p:stCondLst>
                                            <p:cond delay="0"/>
                                          </p:stCondLst>
                                        </p:cTn>
                                        <p:tgtEl>
                                          <p:spTgt spid="38"/>
                                        </p:tgtEl>
                                        <p:attrNameLst>
                                          <p:attrName>ppt_x</p:attrName>
                                          <p:attrName>ppt_y</p:attrName>
                                        </p:attrNameLst>
                                      </p:cBhvr>
                                    </p:animMotion>
                                    <p:animEffect transition="in" filter="fade">
                                      <p:cBhvr>
                                        <p:cTn id="19" dur="2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70216"/>
          <a:stretch>
            <a:fillRect/>
          </a:stretch>
        </p:blipFill>
        <p:spPr>
          <a:xfrm>
            <a:off x="-25519" y="-254833"/>
            <a:ext cx="12232509" cy="2049343"/>
          </a:xfrm>
          <a:prstGeom prst="rect">
            <a:avLst/>
          </a:prstGeom>
        </p:spPr>
      </p:pic>
      <p:sp>
        <p:nvSpPr>
          <p:cNvPr id="2" name="流程图: 文档 1"/>
          <p:cNvSpPr/>
          <p:nvPr/>
        </p:nvSpPr>
        <p:spPr>
          <a:xfrm flipV="1">
            <a:off x="0" y="5897880"/>
            <a:ext cx="12192000" cy="960120"/>
          </a:xfrm>
          <a:prstGeom prst="flowChartDocument">
            <a:avLst/>
          </a:prstGeom>
          <a:solidFill>
            <a:srgbClr val="5FD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文档 48"/>
          <p:cNvSpPr/>
          <p:nvPr/>
        </p:nvSpPr>
        <p:spPr>
          <a:xfrm flipH="1" flipV="1">
            <a:off x="0" y="5440680"/>
            <a:ext cx="12192000" cy="1417320"/>
          </a:xfrm>
          <a:prstGeom prst="flowChartDocument">
            <a:avLst/>
          </a:prstGeom>
          <a:solidFill>
            <a:srgbClr val="0BC2E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rot="945074">
            <a:off x="949960" y="1711325"/>
            <a:ext cx="459105" cy="440690"/>
          </a:xfrm>
          <a:prstGeom prst="star5">
            <a:avLst>
              <a:gd name="adj" fmla="val 32318"/>
              <a:gd name="hf" fmla="val 105146"/>
              <a:gd name="vf" fmla="val 110557"/>
            </a:avLst>
          </a:prstGeom>
          <a:solidFill>
            <a:srgbClr val="92D050"/>
          </a:solidFill>
          <a:ln w="41275">
            <a:solidFill>
              <a:schemeClr val="bg1"/>
            </a:solidFill>
          </a:ln>
          <a:effectLst>
            <a:outerShdw blurRad="1143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rot="1224193">
            <a:off x="858520" y="2165985"/>
            <a:ext cx="634365" cy="567690"/>
          </a:xfrm>
          <a:prstGeom prst="star5">
            <a:avLst>
              <a:gd name="adj" fmla="val 32318"/>
              <a:gd name="hf" fmla="val 105146"/>
              <a:gd name="vf" fmla="val 110557"/>
            </a:avLst>
          </a:prstGeom>
          <a:solidFill>
            <a:srgbClr val="5FDEF7"/>
          </a:solidFill>
          <a:ln w="44450">
            <a:solidFill>
              <a:schemeClr val="bg1"/>
            </a:solidFill>
          </a:ln>
          <a:effectLst>
            <a:outerShdw blurRad="165100" dist="254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五角星 2"/>
          <p:cNvSpPr/>
          <p:nvPr/>
        </p:nvSpPr>
        <p:spPr>
          <a:xfrm rot="20658419">
            <a:off x="1344295" y="1826895"/>
            <a:ext cx="497205" cy="478155"/>
          </a:xfrm>
          <a:prstGeom prst="star5">
            <a:avLst>
              <a:gd name="adj" fmla="val 32318"/>
              <a:gd name="hf" fmla="val 105146"/>
              <a:gd name="vf" fmla="val 110557"/>
            </a:avLst>
          </a:prstGeom>
          <a:solidFill>
            <a:srgbClr val="FFC000"/>
          </a:solidFill>
          <a:ln w="38100">
            <a:solidFill>
              <a:schemeClr val="bg1"/>
            </a:solidFill>
          </a:ln>
          <a:effectLst>
            <a:outerShdw blurRad="1524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96745" y="1794510"/>
            <a:ext cx="5454015" cy="583565"/>
          </a:xfrm>
          <a:prstGeom prst="rect">
            <a:avLst/>
          </a:prstGeom>
          <a:noFill/>
        </p:spPr>
        <p:txBody>
          <a:bodyPr wrap="square" rtlCol="0" anchor="t">
            <a:spAutoFit/>
          </a:bodyPr>
          <a:p>
            <a:r>
              <a:rPr lang="zh-CN" altLang="en-US" sz="3200"/>
              <a:t>（二）班级人际关系的特点</a:t>
            </a:r>
            <a:endParaRPr lang="zh-CN" altLang="en-US" sz="3200"/>
          </a:p>
        </p:txBody>
      </p:sp>
      <p:cxnSp>
        <p:nvCxnSpPr>
          <p:cNvPr id="14" name="直接连接符 13"/>
          <p:cNvCxnSpPr/>
          <p:nvPr>
            <p:custDataLst>
              <p:tags r:id="rId2"/>
            </p:custDataLst>
          </p:nvPr>
        </p:nvCxnSpPr>
        <p:spPr>
          <a:xfrm>
            <a:off x="857885" y="5393690"/>
            <a:ext cx="10466070" cy="0"/>
          </a:xfrm>
          <a:prstGeom prst="line">
            <a:avLst/>
          </a:prstGeom>
          <a:ln>
            <a:solidFill>
              <a:srgbClr val="F8931D"/>
            </a:solidFill>
            <a:prstDash val="sysDash"/>
          </a:ln>
        </p:spPr>
        <p:style>
          <a:lnRef idx="1">
            <a:srgbClr val="FFCA08"/>
          </a:lnRef>
          <a:fillRef idx="0">
            <a:srgbClr val="FFCA08"/>
          </a:fillRef>
          <a:effectRef idx="0">
            <a:srgbClr val="FFCA08"/>
          </a:effectRef>
          <a:fontRef idx="minor">
            <a:srgbClr val="5F5F5F"/>
          </a:fontRef>
        </p:style>
      </p:cxnSp>
      <p:cxnSp>
        <p:nvCxnSpPr>
          <p:cNvPr id="15" name="直接箭头连接符 14"/>
          <p:cNvCxnSpPr/>
          <p:nvPr>
            <p:custDataLst>
              <p:tags r:id="rId3"/>
            </p:custDataLst>
          </p:nvPr>
        </p:nvCxnSpPr>
        <p:spPr>
          <a:xfrm flipV="1">
            <a:off x="2830830" y="4421505"/>
            <a:ext cx="0" cy="972185"/>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16" name="矩形 15"/>
          <p:cNvSpPr/>
          <p:nvPr>
            <p:custDataLst>
              <p:tags r:id="rId4"/>
            </p:custDataLst>
          </p:nvPr>
        </p:nvSpPr>
        <p:spPr>
          <a:xfrm>
            <a:off x="1570355" y="2994025"/>
            <a:ext cx="2520000" cy="126000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教师的主导性</a:t>
            </a:r>
            <a:endPar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箭头连接符 16"/>
          <p:cNvCxnSpPr/>
          <p:nvPr>
            <p:custDataLst>
              <p:tags r:id="rId5"/>
            </p:custDataLst>
          </p:nvPr>
        </p:nvCxnSpPr>
        <p:spPr>
          <a:xfrm flipV="1">
            <a:off x="6090920" y="4421505"/>
            <a:ext cx="0" cy="972185"/>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18" name="矩形 17"/>
          <p:cNvSpPr/>
          <p:nvPr>
            <p:custDataLst>
              <p:tags r:id="rId6"/>
            </p:custDataLst>
          </p:nvPr>
        </p:nvSpPr>
        <p:spPr>
          <a:xfrm>
            <a:off x="4830445" y="2994025"/>
            <a:ext cx="2520000" cy="126000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学生的全员性</a:t>
            </a:r>
            <a:endPar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9" name="直接箭头连接符 18"/>
          <p:cNvCxnSpPr/>
          <p:nvPr>
            <p:custDataLst>
              <p:tags r:id="rId7"/>
            </p:custDataLst>
          </p:nvPr>
        </p:nvCxnSpPr>
        <p:spPr>
          <a:xfrm flipV="1">
            <a:off x="9351010" y="4421505"/>
            <a:ext cx="0" cy="972185"/>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20" name="矩形 19"/>
          <p:cNvSpPr/>
          <p:nvPr>
            <p:custDataLst>
              <p:tags r:id="rId8"/>
            </p:custDataLst>
          </p:nvPr>
        </p:nvSpPr>
        <p:spPr>
          <a:xfrm>
            <a:off x="8090535" y="2994025"/>
            <a:ext cx="2520000" cy="126000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a:bodyPr>
          <a:p>
            <a:pPr algn="ctr">
              <a:lnSpc>
                <a:spcPct val="120000"/>
              </a:lnSpc>
            </a:pP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班级人际关系的</a:t>
            </a:r>
            <a:endPar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rPr>
              <a:t>发展性 </a:t>
            </a:r>
            <a:endParaRPr lang="zh-CN" altLang="en-US"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9"/>
            </p:custDataLst>
          </p:nvPr>
        </p:nvSpPr>
        <p:spPr>
          <a:xfrm flipH="1">
            <a:off x="2615565" y="4692015"/>
            <a:ext cx="430530" cy="430530"/>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60000" lnSpcReduction="20000"/>
          </a:bodyPr>
          <a:p>
            <a:pPr algn="ctr">
              <a:lnSpc>
                <a:spcPct val="14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0"/>
            </p:custDataLst>
          </p:nvPr>
        </p:nvSpPr>
        <p:spPr>
          <a:xfrm flipH="1">
            <a:off x="5875655" y="4692015"/>
            <a:ext cx="430530" cy="430530"/>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60000" lnSpcReduction="20000"/>
          </a:bodyPr>
          <a:p>
            <a:pPr algn="ctr">
              <a:lnSpc>
                <a:spcPct val="14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11"/>
            </p:custDataLst>
          </p:nvPr>
        </p:nvSpPr>
        <p:spPr>
          <a:xfrm flipH="1">
            <a:off x="9135745" y="4692015"/>
            <a:ext cx="430530" cy="430530"/>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60000" lnSpcReduction="20000"/>
          </a:bodyPr>
          <a:p>
            <a:pPr algn="ctr">
              <a:lnSpc>
                <a:spcPct val="14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30" y="1657325"/>
            <a:ext cx="12240260" cy="4680000"/>
          </a:xfrm>
          <a:prstGeom prst="rect">
            <a:avLst/>
          </a:prstGeom>
          <a:solidFill>
            <a:srgbClr val="FAE2D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7" name="组合 56"/>
          <p:cNvGrpSpPr/>
          <p:nvPr/>
        </p:nvGrpSpPr>
        <p:grpSpPr>
          <a:xfrm>
            <a:off x="694532" y="410533"/>
            <a:ext cx="540000" cy="720000"/>
            <a:chOff x="0" y="0"/>
            <a:chExt cx="3604899" cy="4899660"/>
          </a:xfrm>
        </p:grpSpPr>
        <p:grpSp>
          <p:nvGrpSpPr>
            <p:cNvPr id="61" name="组合 60"/>
            <p:cNvGrpSpPr/>
            <p:nvPr/>
          </p:nvGrpSpPr>
          <p:grpSpPr>
            <a:xfrm>
              <a:off x="0" y="0"/>
              <a:ext cx="1007745" cy="4896486"/>
              <a:chOff x="0" y="0"/>
              <a:chExt cx="1008112" cy="4752528"/>
            </a:xfrm>
          </p:grpSpPr>
          <p:sp>
            <p:nvSpPr>
              <p:cNvPr id="78" name="矩形 77"/>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9" name="矩形 78"/>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0" name="矩形 79"/>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1" name="梯形 80"/>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2" name="等腰三角形 81"/>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3" name="矩形 82"/>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4" name="同侧圆角矩形 83"/>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2" name="组合 61"/>
            <p:cNvGrpSpPr/>
            <p:nvPr/>
          </p:nvGrpSpPr>
          <p:grpSpPr>
            <a:xfrm>
              <a:off x="1162050" y="1371600"/>
              <a:ext cx="1007745" cy="3528060"/>
              <a:chOff x="1152128" y="1368152"/>
              <a:chExt cx="1008112" cy="4752528"/>
            </a:xfrm>
          </p:grpSpPr>
          <p:sp>
            <p:nvSpPr>
              <p:cNvPr id="71" name="矩形 70"/>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2" name="矩形 71"/>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3" name="矩形 72"/>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4" name="梯形 73"/>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5" name="等腰三角形 74"/>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6" name="矩形 75"/>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7" name="同侧圆角矩形 76"/>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3" name="组合 62"/>
            <p:cNvGrpSpPr/>
            <p:nvPr/>
          </p:nvGrpSpPr>
          <p:grpSpPr>
            <a:xfrm>
              <a:off x="2381253" y="152400"/>
              <a:ext cx="1223646" cy="4738370"/>
              <a:chOff x="2376264" y="157967"/>
              <a:chExt cx="1008112" cy="4964224"/>
            </a:xfrm>
          </p:grpSpPr>
          <p:sp>
            <p:nvSpPr>
              <p:cNvPr id="64" name="矩形 63"/>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5" name="矩形 64"/>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6" name="矩形 65"/>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7" name="梯形 66"/>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8" name="等腰三角形 67"/>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9" name="矩形 68"/>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0" name="同侧圆角矩形 69"/>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sp>
        <p:nvSpPr>
          <p:cNvPr id="85" name="文本框 84"/>
          <p:cNvSpPr txBox="1"/>
          <p:nvPr/>
        </p:nvSpPr>
        <p:spPr>
          <a:xfrm>
            <a:off x="1335405" y="546735"/>
            <a:ext cx="9015730" cy="583565"/>
          </a:xfrm>
          <a:prstGeom prst="rect">
            <a:avLst/>
          </a:prstGeom>
          <a:noFill/>
        </p:spPr>
        <p:txBody>
          <a:bodyPr wrap="square" rtlCol="0">
            <a:spAutoFit/>
          </a:bodyPr>
          <a:p>
            <a:pPr algn="just"/>
            <a:r>
              <a:rPr sz="3200" b="1" kern="0" dirty="0">
                <a:solidFill>
                  <a:srgbClr val="FE6A83"/>
                </a:solidFill>
                <a:uFillTx/>
                <a:latin typeface="微软雅黑" panose="020B0503020204020204" charset="-122"/>
                <a:ea typeface="微软雅黑" panose="020B0503020204020204" charset="-122"/>
              </a:rPr>
              <a:t>（三）影响班级人际关系的社会心理因素</a:t>
            </a:r>
            <a:endParaRPr sz="3200" b="1" kern="0" dirty="0">
              <a:solidFill>
                <a:srgbClr val="FE6A83"/>
              </a:solidFill>
              <a:uFillTx/>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180495">
            <a:off x="11130864" y="5313133"/>
            <a:ext cx="931851" cy="1059582"/>
          </a:xfrm>
          <a:prstGeom prst="rect">
            <a:avLst/>
          </a:prstGeom>
          <a:effectLst>
            <a:outerShdw blurRad="76200" dist="50800" dir="5400000" sx="94000" sy="94000" algn="ctr" rotWithShape="0">
              <a:srgbClr val="000000">
                <a:alpha val="30000"/>
              </a:srgbClr>
            </a:outerShdw>
          </a:effectLst>
        </p:spPr>
      </p:pic>
      <p:grpSp>
        <p:nvGrpSpPr>
          <p:cNvPr id="33" name="组合 32"/>
          <p:cNvGrpSpPr/>
          <p:nvPr/>
        </p:nvGrpSpPr>
        <p:grpSpPr>
          <a:xfrm>
            <a:off x="1265555" y="2498090"/>
            <a:ext cx="1967230" cy="3100070"/>
            <a:chOff x="1993" y="3934"/>
            <a:chExt cx="3098" cy="4882"/>
          </a:xfrm>
        </p:grpSpPr>
        <p:sp>
          <p:nvSpPr>
            <p:cNvPr id="7" name="任意多边形 18"/>
            <p:cNvSpPr/>
            <p:nvPr>
              <p:custDataLst>
                <p:tags r:id="rId2"/>
              </p:custDataLst>
            </p:nvPr>
          </p:nvSpPr>
          <p:spPr>
            <a:xfrm>
              <a:off x="1993" y="3934"/>
              <a:ext cx="3098" cy="488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12" name="任意多边形 4"/>
            <p:cNvSpPr/>
            <p:nvPr>
              <p:custDataLst>
                <p:tags r:id="rId3"/>
              </p:custDataLst>
            </p:nvPr>
          </p:nvSpPr>
          <p:spPr>
            <a:xfrm>
              <a:off x="4209" y="8027"/>
              <a:ext cx="883" cy="789"/>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15" name="矩形 14"/>
            <p:cNvSpPr/>
            <p:nvPr>
              <p:custDataLst>
                <p:tags r:id="rId4"/>
              </p:custDataLst>
            </p:nvPr>
          </p:nvSpPr>
          <p:spPr>
            <a:xfrm>
              <a:off x="4209" y="8027"/>
              <a:ext cx="526" cy="526"/>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82500"/>
            </a:bodyPr>
            <a:p>
              <a:pPr algn="ctr"/>
              <a:r>
                <a:rPr lang="en-US" altLang="zh-CN" dirty="0">
                  <a:solidFill>
                    <a:srgbClr val="A3C902">
                      <a:lumMod val="50000"/>
                    </a:srgbClr>
                  </a:solidFill>
                </a:rPr>
                <a:t>1</a:t>
              </a:r>
              <a:endParaRPr lang="zh-CN" altLang="en-US" dirty="0">
                <a:solidFill>
                  <a:srgbClr val="A3C902">
                    <a:lumMod val="50000"/>
                  </a:srgbClr>
                </a:solidFill>
              </a:endParaRPr>
            </a:p>
          </p:txBody>
        </p:sp>
        <p:sp>
          <p:nvSpPr>
            <p:cNvPr id="16" name="矩形 15"/>
            <p:cNvSpPr/>
            <p:nvPr>
              <p:custDataLst>
                <p:tags r:id="rId5"/>
              </p:custDataLst>
            </p:nvPr>
          </p:nvSpPr>
          <p:spPr>
            <a:xfrm>
              <a:off x="2229" y="4627"/>
              <a:ext cx="2627" cy="3161"/>
            </a:xfrm>
            <a:prstGeom prst="rect">
              <a:avLst/>
            </a:prstGeom>
          </p:spPr>
          <p:txBody>
            <a:bodyPr wrap="square" anchor="ctr" anchorCtr="0">
              <a:normAutofit/>
            </a:bodyPr>
            <a:p>
              <a:pPr algn="ctr">
                <a:lnSpc>
                  <a:spcPct val="120000"/>
                </a:lnSpc>
              </a:pPr>
              <a:r>
                <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rPr>
                <a:t>规范</a:t>
              </a:r>
              <a:endPar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39" name="组合 38"/>
          <p:cNvGrpSpPr/>
          <p:nvPr/>
        </p:nvGrpSpPr>
        <p:grpSpPr>
          <a:xfrm>
            <a:off x="3813810" y="2498090"/>
            <a:ext cx="1967230" cy="3100070"/>
            <a:chOff x="6006" y="3934"/>
            <a:chExt cx="3098" cy="4882"/>
          </a:xfrm>
        </p:grpSpPr>
        <p:sp>
          <p:nvSpPr>
            <p:cNvPr id="17" name="任意多边形 21"/>
            <p:cNvSpPr/>
            <p:nvPr>
              <p:custDataLst>
                <p:tags r:id="rId6"/>
              </p:custDataLst>
            </p:nvPr>
          </p:nvSpPr>
          <p:spPr>
            <a:xfrm>
              <a:off x="6006" y="3934"/>
              <a:ext cx="3098" cy="488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18" name="任意多边形 22"/>
            <p:cNvSpPr/>
            <p:nvPr>
              <p:custDataLst>
                <p:tags r:id="rId7"/>
              </p:custDataLst>
            </p:nvPr>
          </p:nvSpPr>
          <p:spPr>
            <a:xfrm>
              <a:off x="8222" y="8027"/>
              <a:ext cx="883" cy="789"/>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19" name="矩形 18"/>
            <p:cNvSpPr/>
            <p:nvPr>
              <p:custDataLst>
                <p:tags r:id="rId8"/>
              </p:custDataLst>
            </p:nvPr>
          </p:nvSpPr>
          <p:spPr>
            <a:xfrm>
              <a:off x="8222" y="8027"/>
              <a:ext cx="526" cy="526"/>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82500"/>
            </a:bodyPr>
            <a:p>
              <a:pPr algn="ctr"/>
              <a:r>
                <a:rPr lang="en-US" dirty="0">
                  <a:solidFill>
                    <a:srgbClr val="A3C902">
                      <a:lumMod val="50000"/>
                    </a:srgbClr>
                  </a:solidFill>
                </a:rPr>
                <a:t>2</a:t>
              </a:r>
              <a:endParaRPr lang="en-US" dirty="0">
                <a:solidFill>
                  <a:srgbClr val="A3C902">
                    <a:lumMod val="50000"/>
                  </a:srgbClr>
                </a:solidFill>
              </a:endParaRPr>
            </a:p>
          </p:txBody>
        </p:sp>
        <p:sp>
          <p:nvSpPr>
            <p:cNvPr id="20" name="矩形 19"/>
            <p:cNvSpPr/>
            <p:nvPr>
              <p:custDataLst>
                <p:tags r:id="rId9"/>
              </p:custDataLst>
            </p:nvPr>
          </p:nvSpPr>
          <p:spPr>
            <a:xfrm>
              <a:off x="6242" y="4627"/>
              <a:ext cx="2627" cy="3161"/>
            </a:xfrm>
            <a:prstGeom prst="rect">
              <a:avLst/>
            </a:prstGeom>
          </p:spPr>
          <p:txBody>
            <a:bodyPr wrap="square" anchor="ctr" anchorCtr="0">
              <a:normAutofit/>
            </a:bodyPr>
            <a:p>
              <a:pPr algn="ctr">
                <a:lnSpc>
                  <a:spcPct val="120000"/>
                </a:lnSpc>
              </a:pPr>
              <a:r>
                <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rPr>
                <a:t>心理相容</a:t>
              </a:r>
              <a:endPar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47" name="组合 46"/>
          <p:cNvGrpSpPr/>
          <p:nvPr/>
        </p:nvGrpSpPr>
        <p:grpSpPr>
          <a:xfrm>
            <a:off x="6362065" y="2498090"/>
            <a:ext cx="1967230" cy="3100070"/>
            <a:chOff x="10019" y="3934"/>
            <a:chExt cx="3098" cy="4882"/>
          </a:xfrm>
        </p:grpSpPr>
        <p:sp>
          <p:nvSpPr>
            <p:cNvPr id="50" name="任意多边形 21"/>
            <p:cNvSpPr/>
            <p:nvPr>
              <p:custDataLst>
                <p:tags r:id="rId10"/>
              </p:custDataLst>
            </p:nvPr>
          </p:nvSpPr>
          <p:spPr>
            <a:xfrm>
              <a:off x="10019" y="3934"/>
              <a:ext cx="3098" cy="488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1" name="任意多边形 22"/>
            <p:cNvSpPr/>
            <p:nvPr>
              <p:custDataLst>
                <p:tags r:id="rId11"/>
              </p:custDataLst>
            </p:nvPr>
          </p:nvSpPr>
          <p:spPr>
            <a:xfrm>
              <a:off x="12235" y="8027"/>
              <a:ext cx="883" cy="789"/>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21" name="矩形 20"/>
            <p:cNvSpPr/>
            <p:nvPr>
              <p:custDataLst>
                <p:tags r:id="rId12"/>
              </p:custDataLst>
            </p:nvPr>
          </p:nvSpPr>
          <p:spPr>
            <a:xfrm>
              <a:off x="12235" y="8027"/>
              <a:ext cx="526" cy="526"/>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82500"/>
            </a:bodyPr>
            <a:p>
              <a:pPr algn="ctr"/>
              <a:r>
                <a:rPr lang="en-US" dirty="0">
                  <a:solidFill>
                    <a:srgbClr val="A3C902">
                      <a:lumMod val="50000"/>
                    </a:srgbClr>
                  </a:solidFill>
                </a:rPr>
                <a:t>3</a:t>
              </a:r>
              <a:endParaRPr lang="en-US" dirty="0">
                <a:solidFill>
                  <a:srgbClr val="A3C902">
                    <a:lumMod val="50000"/>
                  </a:srgbClr>
                </a:solidFill>
              </a:endParaRPr>
            </a:p>
          </p:txBody>
        </p:sp>
        <p:sp>
          <p:nvSpPr>
            <p:cNvPr id="22" name="矩形 21"/>
            <p:cNvSpPr/>
            <p:nvPr>
              <p:custDataLst>
                <p:tags r:id="rId13"/>
              </p:custDataLst>
            </p:nvPr>
          </p:nvSpPr>
          <p:spPr>
            <a:xfrm>
              <a:off x="10254" y="4627"/>
              <a:ext cx="2627" cy="3161"/>
            </a:xfrm>
            <a:prstGeom prst="rect">
              <a:avLst/>
            </a:prstGeom>
          </p:spPr>
          <p:txBody>
            <a:bodyPr wrap="square" anchor="ctr" anchorCtr="0">
              <a:normAutofit/>
            </a:bodyPr>
            <a:p>
              <a:pPr algn="ctr">
                <a:lnSpc>
                  <a:spcPct val="120000"/>
                </a:lnSpc>
              </a:pPr>
              <a:r>
                <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rPr>
                <a:t>舆论</a:t>
              </a:r>
              <a:endPar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48" name="组合 47"/>
          <p:cNvGrpSpPr/>
          <p:nvPr/>
        </p:nvGrpSpPr>
        <p:grpSpPr>
          <a:xfrm>
            <a:off x="8910320" y="2498090"/>
            <a:ext cx="1967230" cy="3100070"/>
            <a:chOff x="14031" y="3934"/>
            <a:chExt cx="3098" cy="4882"/>
          </a:xfrm>
        </p:grpSpPr>
        <p:sp>
          <p:nvSpPr>
            <p:cNvPr id="24" name="任意多边形 21"/>
            <p:cNvSpPr/>
            <p:nvPr>
              <p:custDataLst>
                <p:tags r:id="rId14"/>
              </p:custDataLst>
            </p:nvPr>
          </p:nvSpPr>
          <p:spPr>
            <a:xfrm>
              <a:off x="14031" y="3934"/>
              <a:ext cx="3098" cy="488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25" name="任意多边形 22"/>
            <p:cNvSpPr/>
            <p:nvPr>
              <p:custDataLst>
                <p:tags r:id="rId15"/>
              </p:custDataLst>
            </p:nvPr>
          </p:nvSpPr>
          <p:spPr>
            <a:xfrm>
              <a:off x="16247" y="8027"/>
              <a:ext cx="883" cy="789"/>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26" name="矩形 25"/>
            <p:cNvSpPr/>
            <p:nvPr>
              <p:custDataLst>
                <p:tags r:id="rId16"/>
              </p:custDataLst>
            </p:nvPr>
          </p:nvSpPr>
          <p:spPr>
            <a:xfrm>
              <a:off x="16247" y="8027"/>
              <a:ext cx="526" cy="526"/>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82500"/>
            </a:bodyPr>
            <a:p>
              <a:pPr algn="ctr"/>
              <a:r>
                <a:rPr lang="en-US" dirty="0">
                  <a:solidFill>
                    <a:srgbClr val="A3C902">
                      <a:lumMod val="50000"/>
                    </a:srgbClr>
                  </a:solidFill>
                </a:rPr>
                <a:t>4</a:t>
              </a:r>
              <a:endParaRPr lang="en-US" dirty="0">
                <a:solidFill>
                  <a:srgbClr val="A3C902">
                    <a:lumMod val="50000"/>
                  </a:srgbClr>
                </a:solidFill>
              </a:endParaRPr>
            </a:p>
          </p:txBody>
        </p:sp>
        <p:sp>
          <p:nvSpPr>
            <p:cNvPr id="27" name="矩形 26"/>
            <p:cNvSpPr/>
            <p:nvPr>
              <p:custDataLst>
                <p:tags r:id="rId17"/>
              </p:custDataLst>
            </p:nvPr>
          </p:nvSpPr>
          <p:spPr>
            <a:xfrm>
              <a:off x="14267" y="4627"/>
              <a:ext cx="2627" cy="3161"/>
            </a:xfrm>
            <a:prstGeom prst="rect">
              <a:avLst/>
            </a:prstGeom>
          </p:spPr>
          <p:txBody>
            <a:bodyPr wrap="square" anchor="ctr" anchorCtr="0">
              <a:normAutofit/>
            </a:bodyPr>
            <a:p>
              <a:pPr algn="ctr">
                <a:lnSpc>
                  <a:spcPct val="120000"/>
                </a:lnSpc>
              </a:pPr>
              <a:r>
                <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rPr>
                <a:t>凝聚力</a:t>
              </a:r>
              <a:endParaRPr lang="zh-CN" altLang="en-US" sz="240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2000"/>
                                        <p:tgtEl>
                                          <p:spTgt spid="85"/>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250" fill="hold"/>
                                        <p:tgtEl>
                                          <p:spTgt spid="2"/>
                                        </p:tgtEl>
                                        <p:attrNameLst>
                                          <p:attrName>ppt_x</p:attrName>
                                        </p:attrNameLst>
                                      </p:cBhvr>
                                      <p:tavLst>
                                        <p:tav tm="0">
                                          <p:val>
                                            <p:strVal val="0-#ppt_w/2"/>
                                          </p:val>
                                        </p:tav>
                                        <p:tav tm="100000">
                                          <p:val>
                                            <p:strVal val="#ppt_x"/>
                                          </p:val>
                                        </p:tav>
                                      </p:tavLst>
                                    </p:anim>
                                    <p:anim calcmode="lin" valueType="num">
                                      <p:cBhvr additive="base">
                                        <p:cTn id="14" dur="2250" fill="hold"/>
                                        <p:tgtEl>
                                          <p:spTgt spid="2"/>
                                        </p:tgtEl>
                                        <p:attrNameLst>
                                          <p:attrName>ppt_y</p:attrName>
                                        </p:attrNameLst>
                                      </p:cBhvr>
                                      <p:tavLst>
                                        <p:tav tm="0">
                                          <p:val>
                                            <p:strVal val="#ppt_y"/>
                                          </p:val>
                                        </p:tav>
                                        <p:tav tm="100000">
                                          <p:val>
                                            <p:strVal val="#ppt_y"/>
                                          </p:val>
                                        </p:tav>
                                      </p:tavLst>
                                    </p:anim>
                                  </p:childTnLst>
                                </p:cTn>
                              </p:par>
                              <p:par>
                                <p:cTn id="15" presetID="52" presetClass="entr" presetSubtype="0" fill="hold" nodeType="withEffect">
                                  <p:stCondLst>
                                    <p:cond delay="4000"/>
                                  </p:stCondLst>
                                  <p:childTnLst>
                                    <p:set>
                                      <p:cBhvr>
                                        <p:cTn id="16" dur="1" fill="hold">
                                          <p:stCondLst>
                                            <p:cond delay="0"/>
                                          </p:stCondLst>
                                        </p:cTn>
                                        <p:tgtEl>
                                          <p:spTgt spid="5"/>
                                        </p:tgtEl>
                                        <p:attrNameLst>
                                          <p:attrName>style.visibility</p:attrName>
                                        </p:attrNameLst>
                                      </p:cBhvr>
                                      <p:to>
                                        <p:strVal val="visible"/>
                                      </p:to>
                                    </p:set>
                                    <p:animScale>
                                      <p:cBhvr>
                                        <p:cTn id="17" dur="2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0" decel="50000" fill="hold">
                                          <p:stCondLst>
                                            <p:cond delay="0"/>
                                          </p:stCondLst>
                                        </p:cTn>
                                        <p:tgtEl>
                                          <p:spTgt spid="5"/>
                                        </p:tgtEl>
                                        <p:attrNameLst>
                                          <p:attrName>ppt_x</p:attrName>
                                          <p:attrName>ppt_y</p:attrName>
                                        </p:attrNameLst>
                                      </p:cBhvr>
                                    </p:animMotion>
                                    <p:animEffect transition="in" filter="fade">
                                      <p:cBhvr>
                                        <p:cTn id="19"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矩形 141"/>
          <p:cNvSpPr/>
          <p:nvPr/>
        </p:nvSpPr>
        <p:spPr>
          <a:xfrm>
            <a:off x="-24130" y="1657325"/>
            <a:ext cx="12240260" cy="4680000"/>
          </a:xfrm>
          <a:prstGeom prst="rect">
            <a:avLst/>
          </a:prstGeom>
          <a:solidFill>
            <a:srgbClr val="ACE2C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1" name="组合 140"/>
          <p:cNvGrpSpPr/>
          <p:nvPr/>
        </p:nvGrpSpPr>
        <p:grpSpPr>
          <a:xfrm>
            <a:off x="1132205" y="1911350"/>
            <a:ext cx="9928225" cy="4171950"/>
            <a:chOff x="1814" y="2760"/>
            <a:chExt cx="15635" cy="6570"/>
          </a:xfrm>
        </p:grpSpPr>
        <p:sp>
          <p:nvSpPr>
            <p:cNvPr id="90" name="任意多边形 42"/>
            <p:cNvSpPr/>
            <p:nvPr>
              <p:custDataLst>
                <p:tags r:id="rId1"/>
              </p:custDataLst>
            </p:nvPr>
          </p:nvSpPr>
          <p:spPr>
            <a:xfrm>
              <a:off x="12989"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FFC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1" name="任意多边形 43"/>
            <p:cNvSpPr/>
            <p:nvPr>
              <p:custDataLst>
                <p:tags r:id="rId2"/>
              </p:custDataLst>
            </p:nvPr>
          </p:nvSpPr>
          <p:spPr>
            <a:xfrm>
              <a:off x="12989"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FFC000"/>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2" name="文本框 91"/>
            <p:cNvSpPr txBox="1"/>
            <p:nvPr>
              <p:custDataLst>
                <p:tags r:id="rId3"/>
              </p:custDataLst>
            </p:nvPr>
          </p:nvSpPr>
          <p:spPr>
            <a:xfrm>
              <a:off x="13102"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个性品质</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3" name="任意多边形 21"/>
            <p:cNvSpPr/>
            <p:nvPr>
              <p:custDataLst>
                <p:tags r:id="rId4"/>
              </p:custDataLst>
            </p:nvPr>
          </p:nvSpPr>
          <p:spPr>
            <a:xfrm>
              <a:off x="1814"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4" name="任意多边形 25"/>
            <p:cNvSpPr/>
            <p:nvPr>
              <p:custDataLst>
                <p:tags r:id="rId5"/>
              </p:custDataLst>
            </p:nvPr>
          </p:nvSpPr>
          <p:spPr>
            <a:xfrm>
              <a:off x="1814"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5" name="文本框 94"/>
            <p:cNvSpPr txBox="1"/>
            <p:nvPr>
              <p:custDataLst>
                <p:tags r:id="rId6"/>
              </p:custDataLst>
            </p:nvPr>
          </p:nvSpPr>
          <p:spPr>
            <a:xfrm>
              <a:off x="1927"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空间距离和交往频率</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6" name="任意多边形 30"/>
            <p:cNvSpPr/>
            <p:nvPr>
              <p:custDataLst>
                <p:tags r:id="rId7"/>
              </p:custDataLst>
            </p:nvPr>
          </p:nvSpPr>
          <p:spPr>
            <a:xfrm>
              <a:off x="7402"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97" name="任意多边形 31"/>
            <p:cNvSpPr/>
            <p:nvPr>
              <p:custDataLst>
                <p:tags r:id="rId8"/>
              </p:custDataLst>
            </p:nvPr>
          </p:nvSpPr>
          <p:spPr>
            <a:xfrm>
              <a:off x="7402"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8" name="文本框 97"/>
            <p:cNvSpPr txBox="1"/>
            <p:nvPr>
              <p:custDataLst>
                <p:tags r:id="rId9"/>
              </p:custDataLst>
            </p:nvPr>
          </p:nvSpPr>
          <p:spPr>
            <a:xfrm>
              <a:off x="7514"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特征类似性</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9" name="任意多边形 33"/>
            <p:cNvSpPr/>
            <p:nvPr>
              <p:custDataLst>
                <p:tags r:id="rId10"/>
              </p:custDataLst>
            </p:nvPr>
          </p:nvSpPr>
          <p:spPr>
            <a:xfrm>
              <a:off x="12989" y="27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0" name="任意多边形 34"/>
            <p:cNvSpPr/>
            <p:nvPr>
              <p:custDataLst>
                <p:tags r:id="rId11"/>
              </p:custDataLst>
            </p:nvPr>
          </p:nvSpPr>
          <p:spPr>
            <a:xfrm>
              <a:off x="12989" y="32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1" name="文本框 100"/>
            <p:cNvSpPr txBox="1"/>
            <p:nvPr>
              <p:custDataLst>
                <p:tags r:id="rId12"/>
              </p:custDataLst>
            </p:nvPr>
          </p:nvSpPr>
          <p:spPr>
            <a:xfrm>
              <a:off x="13102" y="37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特点互补</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2" name="任意多边形 36"/>
            <p:cNvSpPr/>
            <p:nvPr>
              <p:custDataLst>
                <p:tags r:id="rId13"/>
              </p:custDataLst>
            </p:nvPr>
          </p:nvSpPr>
          <p:spPr>
            <a:xfrm>
              <a:off x="1814"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3" name="任意多边形 37"/>
            <p:cNvSpPr/>
            <p:nvPr>
              <p:custDataLst>
                <p:tags r:id="rId14"/>
              </p:custDataLst>
            </p:nvPr>
          </p:nvSpPr>
          <p:spPr>
            <a:xfrm>
              <a:off x="1814"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 name="文本框 103"/>
            <p:cNvSpPr txBox="1"/>
            <p:nvPr>
              <p:custDataLst>
                <p:tags r:id="rId15"/>
              </p:custDataLst>
            </p:nvPr>
          </p:nvSpPr>
          <p:spPr>
            <a:xfrm>
              <a:off x="1927"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情感的相悦性</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5" name="任意多边形 39"/>
            <p:cNvSpPr/>
            <p:nvPr>
              <p:custDataLst>
                <p:tags r:id="rId16"/>
              </p:custDataLst>
            </p:nvPr>
          </p:nvSpPr>
          <p:spPr>
            <a:xfrm>
              <a:off x="7402" y="6460"/>
              <a:ext cx="4461" cy="287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9BBB5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 name="任意多边形 40"/>
            <p:cNvSpPr/>
            <p:nvPr>
              <p:custDataLst>
                <p:tags r:id="rId17"/>
              </p:custDataLst>
            </p:nvPr>
          </p:nvSpPr>
          <p:spPr>
            <a:xfrm>
              <a:off x="7402" y="6986"/>
              <a:ext cx="4461" cy="2344"/>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9BBB59"/>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7" name="文本框 106"/>
            <p:cNvSpPr txBox="1"/>
            <p:nvPr>
              <p:custDataLst>
                <p:tags r:id="rId18"/>
              </p:custDataLst>
            </p:nvPr>
          </p:nvSpPr>
          <p:spPr>
            <a:xfrm>
              <a:off x="7514" y="7413"/>
              <a:ext cx="4237" cy="149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仪表的魅力</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8" name="文本框 107"/>
            <p:cNvSpPr txBox="1"/>
            <p:nvPr>
              <p:custDataLst>
                <p:tags r:id="rId19"/>
              </p:custDataLst>
            </p:nvPr>
          </p:nvSpPr>
          <p:spPr>
            <a:xfrm>
              <a:off x="12989"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109" name="文本框 108"/>
            <p:cNvSpPr txBox="1"/>
            <p:nvPr>
              <p:custDataLst>
                <p:tags r:id="rId20"/>
              </p:custDataLst>
            </p:nvPr>
          </p:nvSpPr>
          <p:spPr>
            <a:xfrm>
              <a:off x="1814" y="64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110" name="文本框 109"/>
            <p:cNvSpPr txBox="1"/>
            <p:nvPr>
              <p:custDataLst>
                <p:tags r:id="rId21"/>
              </p:custDataLst>
            </p:nvPr>
          </p:nvSpPr>
          <p:spPr>
            <a:xfrm>
              <a:off x="7402" y="6466"/>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2400" b="1"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111" name="文本框 110"/>
            <p:cNvSpPr txBox="1"/>
            <p:nvPr>
              <p:custDataLst>
                <p:tags r:id="rId22"/>
              </p:custDataLst>
            </p:nvPr>
          </p:nvSpPr>
          <p:spPr>
            <a:xfrm>
              <a:off x="12989" y="6466"/>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FFC000"/>
                  </a:solidFill>
                  <a:latin typeface="Arial" panose="020B0604020202020204" pitchFamily="34" charset="0"/>
                  <a:ea typeface="微软雅黑" panose="020B0503020204020204" charset="-122"/>
                  <a:sym typeface="Arial" panose="020B0604020202020204" pitchFamily="34" charset="0"/>
                </a:rPr>
                <a:t>06</a:t>
              </a:r>
              <a:endParaRPr lang="zh-CN" altLang="en-US" sz="2400" b="1" dirty="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112" name="文本框 111"/>
            <p:cNvSpPr txBox="1"/>
            <p:nvPr>
              <p:custDataLst>
                <p:tags r:id="rId23"/>
              </p:custDataLst>
            </p:nvPr>
          </p:nvSpPr>
          <p:spPr>
            <a:xfrm>
              <a:off x="1814"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113" name="文本框 112"/>
            <p:cNvSpPr txBox="1"/>
            <p:nvPr>
              <p:custDataLst>
                <p:tags r:id="rId24"/>
              </p:custDataLst>
            </p:nvPr>
          </p:nvSpPr>
          <p:spPr>
            <a:xfrm>
              <a:off x="7402" y="2760"/>
              <a:ext cx="1746" cy="773"/>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grpSp>
      <p:grpSp>
        <p:nvGrpSpPr>
          <p:cNvPr id="115" name="组合 114"/>
          <p:cNvGrpSpPr/>
          <p:nvPr/>
        </p:nvGrpSpPr>
        <p:grpSpPr>
          <a:xfrm>
            <a:off x="694532" y="410533"/>
            <a:ext cx="540000" cy="720000"/>
            <a:chOff x="0" y="0"/>
            <a:chExt cx="3604899" cy="4899660"/>
          </a:xfrm>
        </p:grpSpPr>
        <p:grpSp>
          <p:nvGrpSpPr>
            <p:cNvPr id="116" name="组合 115"/>
            <p:cNvGrpSpPr/>
            <p:nvPr/>
          </p:nvGrpSpPr>
          <p:grpSpPr>
            <a:xfrm>
              <a:off x="0" y="0"/>
              <a:ext cx="1007745" cy="4896486"/>
              <a:chOff x="0" y="0"/>
              <a:chExt cx="1008112" cy="4752528"/>
            </a:xfrm>
          </p:grpSpPr>
          <p:sp>
            <p:nvSpPr>
              <p:cNvPr id="117" name="矩形 116"/>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18" name="矩形 117"/>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19" name="矩形 118"/>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0" name="梯形 119"/>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1" name="等腰三角形 120"/>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2" name="矩形 121"/>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3" name="同侧圆角矩形 122"/>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124" name="组合 123"/>
            <p:cNvGrpSpPr/>
            <p:nvPr/>
          </p:nvGrpSpPr>
          <p:grpSpPr>
            <a:xfrm>
              <a:off x="1162050" y="1371600"/>
              <a:ext cx="1007745" cy="3528060"/>
              <a:chOff x="1152128" y="1368152"/>
              <a:chExt cx="1008112" cy="4752528"/>
            </a:xfrm>
          </p:grpSpPr>
          <p:sp>
            <p:nvSpPr>
              <p:cNvPr id="125" name="矩形 124"/>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6" name="矩形 125"/>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7" name="矩形 126"/>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8" name="梯形 127"/>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29" name="等腰三角形 128"/>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0" name="矩形 129"/>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1" name="同侧圆角矩形 130"/>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132" name="组合 131"/>
            <p:cNvGrpSpPr/>
            <p:nvPr/>
          </p:nvGrpSpPr>
          <p:grpSpPr>
            <a:xfrm>
              <a:off x="2381253" y="152400"/>
              <a:ext cx="1223646" cy="4738370"/>
              <a:chOff x="2376264" y="157967"/>
              <a:chExt cx="1008112" cy="4964224"/>
            </a:xfrm>
          </p:grpSpPr>
          <p:sp>
            <p:nvSpPr>
              <p:cNvPr id="133" name="矩形 132"/>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4" name="矩形 133"/>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5" name="矩形 134"/>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6" name="梯形 135"/>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7" name="等腰三角形 136"/>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8" name="矩形 137"/>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139" name="同侧圆角矩形 138"/>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sp>
        <p:nvSpPr>
          <p:cNvPr id="140" name="文本框 139"/>
          <p:cNvSpPr txBox="1"/>
          <p:nvPr/>
        </p:nvSpPr>
        <p:spPr>
          <a:xfrm>
            <a:off x="1335405" y="546735"/>
            <a:ext cx="9015730" cy="583565"/>
          </a:xfrm>
          <a:prstGeom prst="rect">
            <a:avLst/>
          </a:prstGeom>
          <a:noFill/>
        </p:spPr>
        <p:txBody>
          <a:bodyPr wrap="square" rtlCol="0">
            <a:spAutoFit/>
          </a:bodyPr>
          <a:p>
            <a:pPr algn="just"/>
            <a:r>
              <a:rPr sz="3200" b="1" kern="0" dirty="0">
                <a:solidFill>
                  <a:srgbClr val="FE6A83"/>
                </a:solidFill>
                <a:uFillTx/>
                <a:latin typeface="微软雅黑" panose="020B0503020204020204" charset="-122"/>
                <a:ea typeface="微软雅黑" panose="020B0503020204020204" charset="-122"/>
              </a:rPr>
              <a:t>（四）人际吸引的因素对人际关系的影响</a:t>
            </a:r>
            <a:endParaRPr sz="3200" b="1" kern="0" dirty="0">
              <a:solidFill>
                <a:srgbClr val="FE6A83"/>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750"/>
                                        <p:tgtEl>
                                          <p:spTgt spid="115"/>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0"/>
                                        </p:tgtEl>
                                        <p:attrNameLst>
                                          <p:attrName>style.visibility</p:attrName>
                                        </p:attrNameLst>
                                      </p:cBhvr>
                                      <p:to>
                                        <p:strVal val="visible"/>
                                      </p:to>
                                    </p:set>
                                    <p:animEffect transition="in" filter="wipe(left)">
                                      <p:cBhvr>
                                        <p:cTn id="10" dur="2000"/>
                                        <p:tgtEl>
                                          <p:spTgt spid="140"/>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142"/>
                                        </p:tgtEl>
                                        <p:attrNameLst>
                                          <p:attrName>style.visibility</p:attrName>
                                        </p:attrNameLst>
                                      </p:cBhvr>
                                      <p:to>
                                        <p:strVal val="visible"/>
                                      </p:to>
                                    </p:set>
                                    <p:anim calcmode="lin" valueType="num">
                                      <p:cBhvr additive="base">
                                        <p:cTn id="13" dur="2250" fill="hold"/>
                                        <p:tgtEl>
                                          <p:spTgt spid="142"/>
                                        </p:tgtEl>
                                        <p:attrNameLst>
                                          <p:attrName>ppt_x</p:attrName>
                                        </p:attrNameLst>
                                      </p:cBhvr>
                                      <p:tavLst>
                                        <p:tav tm="0">
                                          <p:val>
                                            <p:strVal val="0-#ppt_w/2"/>
                                          </p:val>
                                        </p:tav>
                                        <p:tav tm="100000">
                                          <p:val>
                                            <p:strVal val="#ppt_x"/>
                                          </p:val>
                                        </p:tav>
                                      </p:tavLst>
                                    </p:anim>
                                    <p:anim calcmode="lin" valueType="num">
                                      <p:cBhvr additive="base">
                                        <p:cTn id="14" dur="225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14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1811655" y="1360170"/>
            <a:ext cx="4658995" cy="720090"/>
          </a:xfrm>
          <a:prstGeom prst="rect">
            <a:avLst/>
          </a:prstGeom>
          <a:noFill/>
        </p:spPr>
        <p:txBody>
          <a:bodyPr wrap="square" rtlCol="0" anchor="ctr" anchorCtr="0">
            <a:normAutofit/>
          </a:bodyPr>
          <a:lstStyle/>
          <a:p>
            <a:pPr fontAlgn="auto">
              <a:lnSpc>
                <a:spcPct val="100000"/>
              </a:lnSpc>
            </a:pPr>
            <a:r>
              <a:rPr lang="zh-CN" altLang="en-US" sz="2800" b="1"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二、小学生之间的人际关系</a:t>
            </a:r>
            <a:endParaRPr lang="zh-CN" altLang="en-US" sz="2800" b="1"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36" name="矩形 35"/>
          <p:cNvSpPr/>
          <p:nvPr>
            <p:custDataLst>
              <p:tags r:id="rId23"/>
            </p:custDataLst>
          </p:nvPr>
        </p:nvSpPr>
        <p:spPr>
          <a:xfrm>
            <a:off x="1811655" y="2308225"/>
            <a:ext cx="9048750" cy="3604895"/>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600"/>
              </a:spcAft>
              <a:buSzPct val="100000"/>
              <a:buFont typeface="Wingdings" panose="05000000000000000000" charset="0"/>
              <a:buNone/>
            </a:pPr>
            <a:r>
              <a:rPr lang="zh-CN" altLang="en-US" sz="2000" b="1">
                <a:solidFill>
                  <a:srgbClr val="000000">
                    <a:lumMod val="85000"/>
                    <a:lumOff val="15000"/>
                  </a:srgbClr>
                </a:solidFill>
                <a:ea typeface="汉仪旗黑-55简" panose="00020600040101010101" charset="-122"/>
              </a:rPr>
              <a:t>（一）小学生之间人际关系的特点</a:t>
            </a:r>
            <a:endParaRPr lang="zh-CN" altLang="en-US" sz="2000" b="1">
              <a:solidFill>
                <a:srgbClr val="000000">
                  <a:lumMod val="85000"/>
                  <a:lumOff val="15000"/>
                </a:srgbClr>
              </a:solidFill>
              <a:ea typeface="汉仪旗黑-55简" panose="00020600040101010101" charset="-122"/>
            </a:endParaRPr>
          </a:p>
          <a:p>
            <a:pPr marL="539750" lvl="0" indent="-323850" algn="just" fontAlgn="ctr">
              <a:lnSpc>
                <a:spcPct val="150000"/>
              </a:lnSpc>
              <a:spcBef>
                <a:spcPts val="0"/>
              </a:spcBef>
              <a:spcAft>
                <a:spcPts val="0"/>
              </a:spcAft>
              <a:buSzPct val="100000"/>
              <a:buFont typeface="Wingdings" panose="05000000000000000000" charset="0"/>
              <a:buChar char="Ø"/>
            </a:pPr>
            <a:r>
              <a:rPr lang="zh-CN" altLang="en-US" sz="1600">
                <a:solidFill>
                  <a:srgbClr val="000000">
                    <a:lumMod val="85000"/>
                    <a:lumOff val="15000"/>
                  </a:srgbClr>
                </a:solidFill>
                <a:latin typeface="微软雅黑" panose="020B0503020204020204" charset="-122"/>
                <a:cs typeface="微软雅黑" panose="020B0503020204020204" charset="-122"/>
              </a:rPr>
              <a:t>1. 小学生之间人际关系发展的一般趋势</a:t>
            </a:r>
            <a:endParaRPr lang="zh-CN" altLang="en-US" sz="1600">
              <a:solidFill>
                <a:srgbClr val="000000">
                  <a:lumMod val="85000"/>
                  <a:lumOff val="15000"/>
                </a:srgbClr>
              </a:solidFill>
              <a:latin typeface="微软雅黑" panose="020B0503020204020204" charset="-122"/>
              <a:cs typeface="微软雅黑" panose="020B0503020204020204" charset="-122"/>
            </a:endParaRPr>
          </a:p>
          <a:p>
            <a:pPr marL="539750" lvl="0" indent="0" algn="l" fontAlgn="ctr">
              <a:lnSpc>
                <a:spcPct val="150000"/>
              </a:lnSpc>
              <a:spcBef>
                <a:spcPts val="0"/>
              </a:spcBef>
              <a:spcAft>
                <a:spcPts val="600"/>
              </a:spcAft>
              <a:buSzPct val="100000"/>
              <a:buNone/>
            </a:pPr>
            <a:r>
              <a:rPr lang="zh-CN" altLang="en-US" sz="1600">
                <a:sym typeface="+mn-ea"/>
              </a:rPr>
              <a:t>小学生之间的人际关系即同伴关系，包括同伴、同伴团体（即小团体）和友谊三方面的关系。</a:t>
            </a:r>
            <a:endParaRPr lang="zh-CN" altLang="en-US" sz="1600">
              <a:solidFill>
                <a:srgbClr val="000000">
                  <a:lumMod val="85000"/>
                  <a:lumOff val="15000"/>
                </a:srgbClr>
              </a:solidFill>
              <a:latin typeface="微软雅黑" panose="020B0503020204020204" charset="-122"/>
              <a:cs typeface="微软雅黑" panose="020B0503020204020204" charset="-122"/>
            </a:endParaRPr>
          </a:p>
          <a:p>
            <a:pPr marL="539750" lvl="0" indent="-323850" algn="just" fontAlgn="ctr">
              <a:lnSpc>
                <a:spcPct val="150000"/>
              </a:lnSpc>
              <a:spcBef>
                <a:spcPts val="0"/>
              </a:spcBef>
              <a:spcAft>
                <a:spcPts val="0"/>
              </a:spcAft>
              <a:buSzPct val="100000"/>
              <a:buFont typeface="Wingdings" panose="05000000000000000000" charset="0"/>
              <a:buChar char="Ø"/>
            </a:pPr>
            <a:r>
              <a:rPr lang="zh-CN" altLang="en-US" sz="1600">
                <a:solidFill>
                  <a:srgbClr val="000000">
                    <a:lumMod val="85000"/>
                    <a:lumOff val="15000"/>
                  </a:srgbClr>
                </a:solidFill>
                <a:latin typeface="微软雅黑" panose="020B0503020204020204" charset="-122"/>
                <a:cs typeface="微软雅黑" panose="020B0503020204020204" charset="-122"/>
              </a:rPr>
              <a:t>2. 小学生的择友标准</a:t>
            </a:r>
            <a:endParaRPr lang="zh-CN" altLang="en-US" sz="1600">
              <a:solidFill>
                <a:srgbClr val="000000">
                  <a:lumMod val="85000"/>
                  <a:lumOff val="15000"/>
                </a:srgbClr>
              </a:solidFill>
              <a:latin typeface="微软雅黑" panose="020B0503020204020204" charset="-122"/>
              <a:cs typeface="微软雅黑" panose="020B0503020204020204" charset="-122"/>
            </a:endParaRPr>
          </a:p>
          <a:p>
            <a:pPr marL="539750" lvl="0" indent="0" algn="just" fontAlgn="ctr">
              <a:lnSpc>
                <a:spcPct val="150000"/>
              </a:lnSpc>
              <a:spcBef>
                <a:spcPts val="0"/>
              </a:spcBef>
              <a:spcAft>
                <a:spcPts val="600"/>
              </a:spcAft>
              <a:buSzPct val="100000"/>
              <a:buNone/>
            </a:pPr>
            <a:r>
              <a:rPr lang="zh-CN" altLang="en-US" sz="1600">
                <a:solidFill>
                  <a:srgbClr val="000000">
                    <a:lumMod val="85000"/>
                    <a:lumOff val="15000"/>
                  </a:srgbClr>
                </a:solidFill>
                <a:latin typeface="微软雅黑" panose="020B0503020204020204" charset="-122"/>
                <a:cs typeface="微软雅黑" panose="020B0503020204020204" charset="-122"/>
              </a:rPr>
              <a:t>分别是：直接接触关系、接受关系、敬慕关系以及其他关系。</a:t>
            </a:r>
            <a:endParaRPr lang="zh-CN" altLang="en-US" sz="1600">
              <a:solidFill>
                <a:srgbClr val="000000">
                  <a:lumMod val="85000"/>
                  <a:lumOff val="15000"/>
                </a:srgbClr>
              </a:solidFill>
              <a:latin typeface="微软雅黑" panose="020B0503020204020204" charset="-122"/>
              <a:cs typeface="微软雅黑" panose="020B0503020204020204" charset="-122"/>
            </a:endParaRPr>
          </a:p>
          <a:p>
            <a:pPr marL="539750" lvl="0" indent="-323850" algn="just" fontAlgn="ctr">
              <a:lnSpc>
                <a:spcPct val="150000"/>
              </a:lnSpc>
              <a:spcBef>
                <a:spcPts val="0"/>
              </a:spcBef>
              <a:spcAft>
                <a:spcPts val="0"/>
              </a:spcAft>
              <a:buSzPct val="100000"/>
              <a:buFont typeface="Wingdings" panose="05000000000000000000" charset="0"/>
              <a:buChar char="Ø"/>
            </a:pPr>
            <a:r>
              <a:rPr lang="zh-CN" altLang="en-US" sz="1600">
                <a:solidFill>
                  <a:srgbClr val="000000">
                    <a:lumMod val="85000"/>
                    <a:lumOff val="15000"/>
                  </a:srgbClr>
                </a:solidFill>
                <a:latin typeface="微软雅黑" panose="020B0503020204020204" charset="-122"/>
                <a:cs typeface="微软雅黑" panose="020B0503020204020204" charset="-122"/>
              </a:rPr>
              <a:t>3. 小学生择友的特点</a:t>
            </a:r>
            <a:endParaRPr lang="zh-CN" altLang="en-US" sz="1600">
              <a:solidFill>
                <a:srgbClr val="000000">
                  <a:lumMod val="85000"/>
                  <a:lumOff val="15000"/>
                </a:srgbClr>
              </a:solidFill>
              <a:latin typeface="微软雅黑" panose="020B0503020204020204" charset="-122"/>
              <a:cs typeface="微软雅黑" panose="020B0503020204020204" charset="-122"/>
            </a:endParaRPr>
          </a:p>
          <a:p>
            <a:pPr marL="539750" lvl="0" indent="0" algn="just" fontAlgn="ctr">
              <a:lnSpc>
                <a:spcPct val="150000"/>
              </a:lnSpc>
              <a:spcBef>
                <a:spcPts val="0"/>
              </a:spcBef>
              <a:spcAft>
                <a:spcPts val="600"/>
              </a:spcAft>
              <a:buSzPct val="100000"/>
              <a:buNone/>
            </a:pPr>
            <a:r>
              <a:rPr lang="zh-CN" altLang="en-US" sz="1600">
                <a:sym typeface="Arial" panose="020B0604020202020204" pitchFamily="34" charset="0"/>
              </a:rPr>
              <a:t>从总体上讲，小学生在班级中选择朋友，表现出明显的</a:t>
            </a:r>
            <a:r>
              <a:rPr lang="zh-CN" altLang="en-US" sz="1600" b="1">
                <a:sym typeface="Arial" panose="020B0604020202020204" pitchFamily="34" charset="0"/>
              </a:rPr>
              <a:t>同质性和趋上性</a:t>
            </a:r>
            <a:r>
              <a:rPr lang="zh-CN" altLang="en-US" sz="1600">
                <a:sym typeface="Arial" panose="020B0604020202020204" pitchFamily="34" charset="0"/>
              </a:rPr>
              <a:t>的特点。</a:t>
            </a:r>
            <a:endParaRPr lang="zh-CN" altLang="en-US" sz="1600" b="1">
              <a:sym typeface="Arial" panose="020B0604020202020204" pitchFamily="34" charset="0"/>
            </a:endParaRPr>
          </a:p>
          <a:p>
            <a:pPr marL="539750" lvl="0" indent="-323850" algn="just" fontAlgn="ctr">
              <a:lnSpc>
                <a:spcPct val="150000"/>
              </a:lnSpc>
              <a:spcBef>
                <a:spcPts val="0"/>
              </a:spcBef>
              <a:spcAft>
                <a:spcPts val="600"/>
              </a:spcAft>
              <a:buSzPct val="100000"/>
              <a:buFont typeface="Wingdings" panose="05000000000000000000" charset="0"/>
              <a:buChar char="Ø"/>
            </a:pPr>
            <a:r>
              <a:rPr lang="zh-CN" altLang="en-US" sz="1600">
                <a:solidFill>
                  <a:srgbClr val="000000">
                    <a:lumMod val="85000"/>
                    <a:lumOff val="15000"/>
                  </a:srgbClr>
                </a:solidFill>
                <a:latin typeface="微软雅黑" panose="020B0503020204020204" charset="-122"/>
                <a:cs typeface="微软雅黑" panose="020B0503020204020204" charset="-122"/>
              </a:rPr>
              <a:t>4. 小学生人际关系的性别特点</a:t>
            </a:r>
            <a:endParaRPr lang="zh-CN" altLang="en-US" sz="1600">
              <a:solidFill>
                <a:srgbClr val="000000">
                  <a:lumMod val="85000"/>
                  <a:lumOff val="15000"/>
                </a:srgbClr>
              </a:solidFill>
              <a:latin typeface="微软雅黑" panose="020B0503020204020204" charset="-122"/>
              <a:cs typeface="微软雅黑" panose="020B0503020204020204" charset="-122"/>
            </a:endParaRPr>
          </a:p>
        </p:txBody>
      </p:sp>
      <p:sp>
        <p:nvSpPr>
          <p:cNvPr id="40" name="任意多边形: 形状 39"/>
          <p:cNvSpPr>
            <a:spLocks noChangeAspect="1"/>
          </p:cNvSpPr>
          <p:nvPr>
            <p:custDataLst>
              <p:tags r:id="rId24"/>
            </p:custDataLst>
          </p:nvPr>
        </p:nvSpPr>
        <p:spPr>
          <a:xfrm rot="10800000">
            <a:off x="6735445" y="14084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5"/>
            </p:custDataLst>
          </p:nvPr>
        </p:nvSpPr>
        <p:spPr>
          <a:xfrm rot="10800000">
            <a:off x="6470650" y="14084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6"/>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6" name="文本框 15"/>
          <p:cNvSpPr txBox="1"/>
          <p:nvPr>
            <p:custDataLst>
              <p:tags r:id="rId6"/>
            </p:custDataLst>
          </p:nvPr>
        </p:nvSpPr>
        <p:spPr>
          <a:xfrm>
            <a:off x="954405" y="1494790"/>
            <a:ext cx="9008745"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buNone/>
            </a:pPr>
            <a:r>
              <a:rPr lang="zh-CN" altLang="en-US" sz="2400" b="1" spc="3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到五年级时，选择同性别同伴的比率达到高峰（表13-2）</a:t>
            </a:r>
            <a:endParaRPr lang="zh-CN" altLang="en-US" sz="2400" b="1" spc="3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流程图: 摘录 5"/>
          <p:cNvSpPr/>
          <p:nvPr>
            <p:custDataLst>
              <p:tags r:id="rId7"/>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8"/>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9"/>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0"/>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pic>
        <p:nvPicPr>
          <p:cNvPr id="2" name="图片 1"/>
          <p:cNvPicPr>
            <a:picLocks noChangeAspect="1"/>
          </p:cNvPicPr>
          <p:nvPr/>
        </p:nvPicPr>
        <p:blipFill>
          <a:blip r:embed="rId11"/>
          <a:stretch>
            <a:fillRect/>
          </a:stretch>
        </p:blipFill>
        <p:spPr>
          <a:xfrm>
            <a:off x="954405" y="2524760"/>
            <a:ext cx="10440000" cy="2673658"/>
          </a:xfrm>
          <a:prstGeom prst="rect">
            <a:avLst/>
          </a:prstGeom>
        </p:spPr>
      </p:pic>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30" y="1657325"/>
            <a:ext cx="12240260" cy="4680000"/>
          </a:xfrm>
          <a:prstGeom prst="rect">
            <a:avLst/>
          </a:prstGeom>
          <a:solidFill>
            <a:srgbClr val="FAE2D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7" name="组合 56"/>
          <p:cNvGrpSpPr/>
          <p:nvPr/>
        </p:nvGrpSpPr>
        <p:grpSpPr>
          <a:xfrm>
            <a:off x="694532" y="410533"/>
            <a:ext cx="540000" cy="720000"/>
            <a:chOff x="0" y="0"/>
            <a:chExt cx="3604899" cy="4899660"/>
          </a:xfrm>
        </p:grpSpPr>
        <p:grpSp>
          <p:nvGrpSpPr>
            <p:cNvPr id="61" name="组合 60"/>
            <p:cNvGrpSpPr/>
            <p:nvPr/>
          </p:nvGrpSpPr>
          <p:grpSpPr>
            <a:xfrm>
              <a:off x="0" y="0"/>
              <a:ext cx="1007745" cy="4896486"/>
              <a:chOff x="0" y="0"/>
              <a:chExt cx="1008112" cy="4752528"/>
            </a:xfrm>
          </p:grpSpPr>
          <p:sp>
            <p:nvSpPr>
              <p:cNvPr id="78" name="矩形 77"/>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9" name="矩形 78"/>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0" name="矩形 79"/>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1" name="梯形 80"/>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2" name="等腰三角形 81"/>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3" name="矩形 82"/>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84" name="同侧圆角矩形 83"/>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2" name="组合 61"/>
            <p:cNvGrpSpPr/>
            <p:nvPr/>
          </p:nvGrpSpPr>
          <p:grpSpPr>
            <a:xfrm>
              <a:off x="1162050" y="1371600"/>
              <a:ext cx="1007745" cy="3528060"/>
              <a:chOff x="1152128" y="1368152"/>
              <a:chExt cx="1008112" cy="4752528"/>
            </a:xfrm>
          </p:grpSpPr>
          <p:sp>
            <p:nvSpPr>
              <p:cNvPr id="71" name="矩形 70"/>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2" name="矩形 71"/>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3" name="矩形 72"/>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4" name="梯形 73"/>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5" name="等腰三角形 74"/>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6" name="矩形 75"/>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7" name="同侧圆角矩形 76"/>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nvGrpSpPr>
            <p:cNvPr id="63" name="组合 62"/>
            <p:cNvGrpSpPr/>
            <p:nvPr/>
          </p:nvGrpSpPr>
          <p:grpSpPr>
            <a:xfrm>
              <a:off x="2381253" y="152400"/>
              <a:ext cx="1223646" cy="4738370"/>
              <a:chOff x="2376264" y="157967"/>
              <a:chExt cx="1008112" cy="4964224"/>
            </a:xfrm>
          </p:grpSpPr>
          <p:sp>
            <p:nvSpPr>
              <p:cNvPr id="64" name="矩形 63"/>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5" name="矩形 64"/>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6" name="矩形 65"/>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7" name="梯形 66"/>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8" name="等腰三角形 67"/>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69" name="矩形 68"/>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sp>
            <p:nvSpPr>
              <p:cNvPr id="70" name="同侧圆角矩形 69"/>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endParaRPr lang="zh-CN" altLang="en-US"/>
              </a:p>
            </p:txBody>
          </p:sp>
        </p:grpSp>
      </p:grpSp>
      <p:sp>
        <p:nvSpPr>
          <p:cNvPr id="85" name="文本框 84"/>
          <p:cNvSpPr txBox="1"/>
          <p:nvPr/>
        </p:nvSpPr>
        <p:spPr>
          <a:xfrm>
            <a:off x="1335405" y="546735"/>
            <a:ext cx="9015730" cy="583565"/>
          </a:xfrm>
          <a:prstGeom prst="rect">
            <a:avLst/>
          </a:prstGeom>
          <a:noFill/>
        </p:spPr>
        <p:txBody>
          <a:bodyPr wrap="square" rtlCol="0">
            <a:spAutoFit/>
          </a:bodyPr>
          <a:p>
            <a:pPr algn="just"/>
            <a:r>
              <a:rPr sz="3200" b="1" kern="0" dirty="0">
                <a:solidFill>
                  <a:srgbClr val="FE6A83"/>
                </a:solidFill>
                <a:uFillTx/>
                <a:latin typeface="微软雅黑" panose="020B0503020204020204" charset="-122"/>
                <a:ea typeface="微软雅黑" panose="020B0503020204020204" charset="-122"/>
              </a:rPr>
              <a:t>（二）小学班级中的正式群体与非正式群体</a:t>
            </a:r>
            <a:endParaRPr sz="3200" b="1" kern="0" dirty="0">
              <a:solidFill>
                <a:srgbClr val="FE6A83"/>
              </a:solidFill>
              <a:uFillTx/>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0180495">
            <a:off x="11130864" y="5313133"/>
            <a:ext cx="931851" cy="1059582"/>
          </a:xfrm>
          <a:prstGeom prst="rect">
            <a:avLst/>
          </a:prstGeom>
          <a:effectLst>
            <a:outerShdw blurRad="76200" dist="50800" dir="5400000" sx="94000" sy="94000" algn="ctr" rotWithShape="0">
              <a:srgbClr val="000000">
                <a:alpha val="30000"/>
              </a:srgbClr>
            </a:outerShdw>
          </a:effectLst>
        </p:spPr>
      </p:pic>
      <p:sp>
        <p:nvSpPr>
          <p:cNvPr id="3" name="圆角矩形标注 19"/>
          <p:cNvSpPr/>
          <p:nvPr>
            <p:custDataLst>
              <p:tags r:id="rId2"/>
            </p:custDataLst>
          </p:nvPr>
        </p:nvSpPr>
        <p:spPr>
          <a:xfrm>
            <a:off x="2478405" y="1950085"/>
            <a:ext cx="7361555" cy="1951355"/>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6" name="矩形 5"/>
          <p:cNvSpPr/>
          <p:nvPr>
            <p:custDataLst>
              <p:tags r:id="rId3"/>
            </p:custDataLst>
          </p:nvPr>
        </p:nvSpPr>
        <p:spPr>
          <a:xfrm>
            <a:off x="2678026" y="2167142"/>
            <a:ext cx="1907540" cy="368300"/>
          </a:xfrm>
          <a:prstGeom prst="rect">
            <a:avLst/>
          </a:prstGeom>
        </p:spPr>
        <p:txBody>
          <a:bodyPr wrap="none">
            <a:spAutoFit/>
          </a:bodyPr>
          <a:p>
            <a:pPr algn="l"/>
            <a:r>
              <a:rPr lang="zh-CN" altLang="en-US" b="1">
                <a:solidFill>
                  <a:srgbClr val="C00000"/>
                </a:solidFill>
                <a:latin typeface="+mj-lt"/>
                <a:ea typeface="+mj-lt"/>
                <a:cs typeface="+mj-lt"/>
                <a:sym typeface="+mn-lt"/>
              </a:rPr>
              <a:t>（1）正式群体：</a:t>
            </a:r>
            <a:endParaRPr lang="zh-CN" altLang="en-US" b="1">
              <a:solidFill>
                <a:srgbClr val="C00000"/>
              </a:solidFill>
              <a:latin typeface="+mj-lt"/>
              <a:ea typeface="+mj-lt"/>
              <a:cs typeface="+mj-lt"/>
              <a:sym typeface="+mn-lt"/>
            </a:endParaRPr>
          </a:p>
        </p:txBody>
      </p:sp>
      <p:sp>
        <p:nvSpPr>
          <p:cNvPr id="14" name="矩形 13"/>
          <p:cNvSpPr/>
          <p:nvPr>
            <p:custDataLst>
              <p:tags r:id="rId4"/>
            </p:custDataLst>
          </p:nvPr>
        </p:nvSpPr>
        <p:spPr>
          <a:xfrm>
            <a:off x="2677795" y="2535555"/>
            <a:ext cx="6968490" cy="975995"/>
          </a:xfrm>
          <a:prstGeom prst="rect">
            <a:avLst/>
          </a:prstGeom>
        </p:spPr>
        <p:txBody>
          <a:bodyPr wrap="square">
            <a:spAutoFit/>
          </a:bodyPr>
          <a:p>
            <a:pPr indent="406400"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微软雅黑" panose="020B0503020204020204" charset="-122"/>
                <a:ea typeface="微软雅黑" panose="020B0503020204020204" charset="-122"/>
                <a:cs typeface="+mn-ea"/>
                <a:sym typeface="+mn-lt"/>
              </a:rPr>
              <a:t>指在学校行政部门、班主任或社会团体的领导下，按一定章程组成的学生群体。教师在管理正式群体时应注意：一是要选好正式群体中的领导；二是要给予引导和支持；三是要适当授权、鼓励学生的自主管理。</a:t>
            </a:r>
            <a:endParaRPr sz="1600" kern="0" dirty="0">
              <a:solidFill>
                <a:schemeClr val="dk1">
                  <a:lumMod val="85000"/>
                  <a:lumOff val="15000"/>
                </a:schemeClr>
              </a:solidFill>
              <a:latin typeface="微软雅黑" panose="020B0503020204020204" charset="-122"/>
              <a:ea typeface="微软雅黑" panose="020B0503020204020204" charset="-122"/>
              <a:cs typeface="+mn-ea"/>
              <a:sym typeface="+mn-lt"/>
            </a:endParaRPr>
          </a:p>
        </p:txBody>
      </p:sp>
      <p:sp>
        <p:nvSpPr>
          <p:cNvPr id="1072" name="圆角矩形标注 3586"/>
          <p:cNvSpPr/>
          <p:nvPr>
            <p:custDataLst>
              <p:tags r:id="rId5"/>
            </p:custDataLst>
          </p:nvPr>
        </p:nvSpPr>
        <p:spPr>
          <a:xfrm flipH="1">
            <a:off x="2478405" y="4042410"/>
            <a:ext cx="7167245" cy="207454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4" name="图片 3"/>
          <p:cNvPicPr>
            <a:picLocks noChangeAspect="1"/>
          </p:cNvPicPr>
          <p:nvPr/>
        </p:nvPicPr>
        <p:blipFill rotWithShape="1">
          <a:blip r:embed="rId6">
            <a:extLst>
              <a:ext uri="{28A0092B-C50C-407E-A947-70E740481C1C}">
                <a14:useLocalDpi xmlns:a14="http://schemas.microsoft.com/office/drawing/2010/main" val="0"/>
              </a:ext>
            </a:extLst>
          </a:blip>
          <a:srcRect r="50000"/>
          <a:stretch>
            <a:fillRect/>
          </a:stretch>
        </p:blipFill>
        <p:spPr>
          <a:xfrm>
            <a:off x="1200785" y="1776095"/>
            <a:ext cx="785495" cy="1570990"/>
          </a:xfrm>
          <a:prstGeom prst="rect">
            <a:avLst/>
          </a:prstGeom>
        </p:spPr>
      </p:pic>
      <p:pic>
        <p:nvPicPr>
          <p:cNvPr id="23" name="图片 22"/>
          <p:cNvPicPr>
            <a:picLocks noChangeAspect="1"/>
          </p:cNvPicPr>
          <p:nvPr/>
        </p:nvPicPr>
        <p:blipFill rotWithShape="1">
          <a:blip r:embed="rId6">
            <a:extLst>
              <a:ext uri="{28A0092B-C50C-407E-A947-70E740481C1C}">
                <a14:useLocalDpi xmlns:a14="http://schemas.microsoft.com/office/drawing/2010/main" val="0"/>
              </a:ext>
            </a:extLst>
          </a:blip>
          <a:srcRect l="48799" r="1201"/>
          <a:stretch>
            <a:fillRect/>
          </a:stretch>
        </p:blipFill>
        <p:spPr>
          <a:xfrm>
            <a:off x="10026650" y="3937635"/>
            <a:ext cx="795655" cy="1591310"/>
          </a:xfrm>
          <a:prstGeom prst="rect">
            <a:avLst/>
          </a:prstGeom>
        </p:spPr>
      </p:pic>
      <p:sp>
        <p:nvSpPr>
          <p:cNvPr id="30" name="矩形 29"/>
          <p:cNvSpPr/>
          <p:nvPr>
            <p:custDataLst>
              <p:tags r:id="rId7"/>
            </p:custDataLst>
          </p:nvPr>
        </p:nvSpPr>
        <p:spPr>
          <a:xfrm>
            <a:off x="2678026" y="4204222"/>
            <a:ext cx="2137410" cy="368300"/>
          </a:xfrm>
          <a:prstGeom prst="rect">
            <a:avLst/>
          </a:prstGeom>
        </p:spPr>
        <p:txBody>
          <a:bodyPr wrap="none">
            <a:spAutoFit/>
          </a:bodyPr>
          <a:p>
            <a:pPr algn="l"/>
            <a:r>
              <a:rPr lang="zh-CN" altLang="en-US" b="1">
                <a:solidFill>
                  <a:srgbClr val="409455"/>
                </a:solidFill>
                <a:ea typeface="+mn-lt"/>
                <a:cs typeface="+mn-lt"/>
                <a:sym typeface="+mn-lt"/>
              </a:rPr>
              <a:t>（2）非正式群体：</a:t>
            </a:r>
            <a:endParaRPr lang="zh-CN" altLang="en-US" b="1">
              <a:solidFill>
                <a:srgbClr val="409455"/>
              </a:solidFill>
              <a:ea typeface="+mn-lt"/>
              <a:cs typeface="+mn-lt"/>
              <a:sym typeface="+mn-lt"/>
            </a:endParaRPr>
          </a:p>
        </p:txBody>
      </p:sp>
      <p:sp>
        <p:nvSpPr>
          <p:cNvPr id="31" name="矩形 30"/>
          <p:cNvSpPr/>
          <p:nvPr>
            <p:custDataLst>
              <p:tags r:id="rId8"/>
            </p:custDataLst>
          </p:nvPr>
        </p:nvSpPr>
        <p:spPr>
          <a:xfrm>
            <a:off x="2677795" y="4634230"/>
            <a:ext cx="6743700" cy="1271270"/>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cs typeface="楷体" panose="02010609060101010101" charset="-122"/>
                <a:sym typeface="+mn-ea"/>
              </a:rPr>
              <a:t>在同伴交往过程中，一些学生自由结合、自发形成的小群体，称为</a:t>
            </a:r>
            <a:r>
              <a:rPr lang="zh-CN" altLang="en-US" sz="1600" b="1" dirty="0">
                <a:solidFill>
                  <a:srgbClr val="409455"/>
                </a:solidFill>
                <a:latin typeface="微软雅黑" panose="020B0503020204020204" charset="-122"/>
                <a:ea typeface="微软雅黑" panose="020B0503020204020204" charset="-122"/>
                <a:cs typeface="楷体" panose="02010609060101010101" charset="-122"/>
                <a:sym typeface="+mn-ea"/>
              </a:rPr>
              <a:t>非正式群体</a:t>
            </a:r>
            <a:r>
              <a:rPr lang="zh-CN" altLang="en-US" sz="1600" dirty="0">
                <a:latin typeface="微软雅黑" panose="020B0503020204020204" charset="-122"/>
                <a:ea typeface="微软雅黑" panose="020B0503020204020204" charset="-122"/>
                <a:cs typeface="楷体" panose="02010609060101010101" charset="-122"/>
                <a:sym typeface="+mn-ea"/>
              </a:rPr>
              <a:t>。教师在管理非正式群体时要注意：一是要摸清非正式群体的性质；二是要对积极的非正式群体给予鼓励和帮助；三是对消极的非正式群体给予适当的引导和干预。</a:t>
            </a:r>
            <a:endParaRPr lang="zh-CN" altLang="en-US" sz="1600" dirty="0">
              <a:latin typeface="微软雅黑" panose="020B0503020204020204" charset="-122"/>
              <a:ea typeface="微软雅黑" panose="020B0503020204020204"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2000"/>
                                        <p:tgtEl>
                                          <p:spTgt spid="85"/>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250" fill="hold"/>
                                        <p:tgtEl>
                                          <p:spTgt spid="2"/>
                                        </p:tgtEl>
                                        <p:attrNameLst>
                                          <p:attrName>ppt_x</p:attrName>
                                        </p:attrNameLst>
                                      </p:cBhvr>
                                      <p:tavLst>
                                        <p:tav tm="0">
                                          <p:val>
                                            <p:strVal val="0-#ppt_w/2"/>
                                          </p:val>
                                        </p:tav>
                                        <p:tav tm="100000">
                                          <p:val>
                                            <p:strVal val="#ppt_x"/>
                                          </p:val>
                                        </p:tav>
                                      </p:tavLst>
                                    </p:anim>
                                    <p:anim calcmode="lin" valueType="num">
                                      <p:cBhvr additive="base">
                                        <p:cTn id="14" dur="2250" fill="hold"/>
                                        <p:tgtEl>
                                          <p:spTgt spid="2"/>
                                        </p:tgtEl>
                                        <p:attrNameLst>
                                          <p:attrName>ppt_y</p:attrName>
                                        </p:attrNameLst>
                                      </p:cBhvr>
                                      <p:tavLst>
                                        <p:tav tm="0">
                                          <p:val>
                                            <p:strVal val="#ppt_y"/>
                                          </p:val>
                                        </p:tav>
                                        <p:tav tm="100000">
                                          <p:val>
                                            <p:strVal val="#ppt_y"/>
                                          </p:val>
                                        </p:tav>
                                      </p:tavLst>
                                    </p:anim>
                                  </p:childTnLst>
                                </p:cTn>
                              </p:par>
                              <p:par>
                                <p:cTn id="15" presetID="52" presetClass="entr" presetSubtype="0" fill="hold" nodeType="withEffect">
                                  <p:stCondLst>
                                    <p:cond delay="4000"/>
                                  </p:stCondLst>
                                  <p:childTnLst>
                                    <p:set>
                                      <p:cBhvr>
                                        <p:cTn id="16" dur="1" fill="hold">
                                          <p:stCondLst>
                                            <p:cond delay="0"/>
                                          </p:stCondLst>
                                        </p:cTn>
                                        <p:tgtEl>
                                          <p:spTgt spid="5"/>
                                        </p:tgtEl>
                                        <p:attrNameLst>
                                          <p:attrName>style.visibility</p:attrName>
                                        </p:attrNameLst>
                                      </p:cBhvr>
                                      <p:to>
                                        <p:strVal val="visible"/>
                                      </p:to>
                                    </p:set>
                                    <p:animScale>
                                      <p:cBhvr>
                                        <p:cTn id="17" dur="2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0" decel="50000" fill="hold">
                                          <p:stCondLst>
                                            <p:cond delay="0"/>
                                          </p:stCondLst>
                                        </p:cTn>
                                        <p:tgtEl>
                                          <p:spTgt spid="5"/>
                                        </p:tgtEl>
                                        <p:attrNameLst>
                                          <p:attrName>ppt_x</p:attrName>
                                          <p:attrName>ppt_y</p:attrName>
                                        </p:attrNameLst>
                                      </p:cBhvr>
                                    </p:animMotion>
                                    <p:animEffect transition="in" filter="fade">
                                      <p:cBhvr>
                                        <p:cTn id="19" dur="2500"/>
                                        <p:tgtEl>
                                          <p:spTgt spid="5"/>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72"/>
                                        </p:tgtEl>
                                        <p:attrNameLst>
                                          <p:attrName>style.visibility</p:attrName>
                                        </p:attrNameLst>
                                      </p:cBhvr>
                                      <p:to>
                                        <p:strVal val="visible"/>
                                      </p:to>
                                    </p:set>
                                    <p:animEffect transition="in" filter="fade">
                                      <p:cBhvr>
                                        <p:cTn id="37" dur="1000"/>
                                        <p:tgtEl>
                                          <p:spTgt spid="1072"/>
                                        </p:tgtEl>
                                      </p:cBhvr>
                                    </p:animEffect>
                                    <p:anim calcmode="lin" valueType="num">
                                      <p:cBhvr>
                                        <p:cTn id="38" dur="1000" fill="hold"/>
                                        <p:tgtEl>
                                          <p:spTgt spid="1072"/>
                                        </p:tgtEl>
                                        <p:attrNameLst>
                                          <p:attrName>ppt_x</p:attrName>
                                        </p:attrNameLst>
                                      </p:cBhvr>
                                      <p:tavLst>
                                        <p:tav tm="0">
                                          <p:val>
                                            <p:strVal val="#ppt_x"/>
                                          </p:val>
                                        </p:tav>
                                        <p:tav tm="100000">
                                          <p:val>
                                            <p:strVal val="#ppt_x"/>
                                          </p:val>
                                        </p:tav>
                                      </p:tavLst>
                                    </p:anim>
                                    <p:anim calcmode="lin" valueType="num">
                                      <p:cBhvr>
                                        <p:cTn id="39" dur="1000" fill="hold"/>
                                        <p:tgtEl>
                                          <p:spTgt spid="10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5" grpId="0"/>
      <p:bldP spid="3" grpId="0" bldLvl="0" animBg="1"/>
      <p:bldP spid="6" grpId="0"/>
      <p:bldP spid="14" grpId="0"/>
      <p:bldP spid="1072" grpId="0" bldLvl="0" animBg="1"/>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500505" y="770890"/>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3600" b="1" spc="260" dirty="0">
                <a:solidFill>
                  <a:schemeClr val="accent1">
                    <a:lumMod val="25000"/>
                  </a:schemeClr>
                </a:solidFill>
                <a:latin typeface="Arial" panose="020B0604020202020204" pitchFamily="34" charset="0"/>
                <a:ea typeface="微软雅黑" panose="020B0503020204020204" charset="-122"/>
              </a:rPr>
              <a:t>三、班级中的师生关系</a:t>
            </a:r>
            <a:endParaRPr lang="zh-CN" altLang="en-US" sz="3600" b="1" spc="260" dirty="0">
              <a:solidFill>
                <a:schemeClr val="accent1">
                  <a:lumMod val="25000"/>
                </a:schemeClr>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1040037" y="2028465"/>
            <a:ext cx="10111926" cy="3923879"/>
          </a:xfrm>
          <a:prstGeom prst="rect">
            <a:avLst/>
          </a:prstGeom>
        </p:spPr>
        <p:txBody>
          <a:bodyPr lIns="91440" tIns="45720" rIns="91440" bIns="4572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just" fontAlgn="auto">
              <a:lnSpc>
                <a:spcPct val="120000"/>
              </a:lnSpc>
              <a:spcBef>
                <a:spcPts val="0"/>
              </a:spcBef>
              <a:spcAft>
                <a:spcPts val="800"/>
              </a:spcAft>
              <a:buSzPct val="100000"/>
              <a:buNone/>
            </a:pPr>
            <a:r>
              <a:rPr lang="zh-CN" altLang="en-US" sz="2500" spc="160" dirty="0">
                <a:solidFill>
                  <a:schemeClr val="tx1">
                    <a:lumMod val="85000"/>
                    <a:lumOff val="15000"/>
                  </a:schemeClr>
                </a:solidFill>
                <a:latin typeface="Arial" panose="020B0604020202020204" pitchFamily="34" charset="0"/>
                <a:ea typeface="微软雅黑" panose="020B0503020204020204" charset="-122"/>
              </a:rPr>
              <a:t>（一）小学生对老师的态度</a:t>
            </a:r>
            <a:endParaRPr lang="zh-CN" altLang="en-US" sz="2500" spc="160" dirty="0">
              <a:solidFill>
                <a:schemeClr val="tx1">
                  <a:lumMod val="85000"/>
                  <a:lumOff val="15000"/>
                </a:schemeClr>
              </a:solidFill>
              <a:latin typeface="Arial" panose="020B0604020202020204" pitchFamily="34" charset="0"/>
              <a:ea typeface="微软雅黑" panose="020B0503020204020204" charset="-122"/>
            </a:endParaRPr>
          </a:p>
          <a:p>
            <a:pPr marL="0" lvl="0" indent="497840" algn="just" fontAlgn="auto">
              <a:lnSpc>
                <a:spcPct val="120000"/>
              </a:lnSpc>
              <a:spcBef>
                <a:spcPts val="0"/>
              </a:spcBef>
              <a:spcAft>
                <a:spcPts val="800"/>
              </a:spcAft>
              <a:buSzPct val="100000"/>
              <a:buNone/>
              <a:extLst>
                <a:ext uri="{35155182-B16C-46BC-9424-99874614C6A1}">
                  <wpsdc:indentchars xmlns:wpsdc="http://www.wps.cn/officeDocument/2017/drawingmlCustomData" val="200" checksum="2136208315"/>
                </a:ext>
              </a:extLst>
            </a:pPr>
            <a:r>
              <a:rPr lang="zh-CN" altLang="en-US" sz="2000" spc="160" dirty="0">
                <a:solidFill>
                  <a:schemeClr val="tx1">
                    <a:lumMod val="85000"/>
                    <a:lumOff val="15000"/>
                  </a:schemeClr>
                </a:solidFill>
                <a:latin typeface="Arial" panose="020B0604020202020204" pitchFamily="34" charset="0"/>
                <a:ea typeface="微软雅黑" panose="020B0503020204020204" charset="-122"/>
              </a:rPr>
              <a:t>小学生是带着对老师无比敬畏的心理步入校门的。他们视老师为绝对权威，对老师的话（尤其在学业方面）言听计从。但是随着年龄的增长，小学生的独立性和评价能力的发展，小学生对老师的态度开始发生变化。特别是到了三年级以后，小学生不再无条件地服从、信任老师了。他们开始对老师做出评价，并且对不同评价的老师会表现出不同的喜好。调查发现，小学生最喜欢的教师往往是讲课有趣、喜欢体育运动、严格、耐心、工整、知识丰富、能为同学着想的老师A。对他们喜欢的老师，小学生会报以积极的反应，而且也十分重视这些老师对自己的评价；对不喜欢的老师，小学生往往予以消极的反应。因此，小学阶段，特别是中、高年级，教师一定要处理好与小学生的关系，一定要想办法使小学生真正能够“亲其师”。</a:t>
            </a:r>
            <a:endParaRPr lang="zh-CN" altLang="en-US" sz="2000" spc="160" dirty="0">
              <a:solidFill>
                <a:schemeClr val="tx1">
                  <a:lumMod val="85000"/>
                  <a:lumOff val="15000"/>
                </a:schemeClr>
              </a:solidFill>
              <a:latin typeface="Arial" panose="020B0604020202020204" pitchFamily="34" charset="0"/>
              <a:ea typeface="微软雅黑" panose="020B0503020204020204" charset="-122"/>
            </a:endParaRPr>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pic>
        <p:nvPicPr>
          <p:cNvPr id="2" name="图形 15"/>
          <p:cNvPicPr>
            <a:picLocks noChangeAspect="1"/>
          </p:cNvPicPr>
          <p:nvPr/>
        </p:nvPicPr>
        <p:blipFill>
          <a:blip r:embed="rId15"/>
          <a:stretch>
            <a:fillRect/>
          </a:stretch>
        </p:blipFill>
        <p:spPr>
          <a:xfrm>
            <a:off x="639389" y="783992"/>
            <a:ext cx="861262" cy="745322"/>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70216"/>
          <a:stretch>
            <a:fillRect/>
          </a:stretch>
        </p:blipFill>
        <p:spPr>
          <a:xfrm>
            <a:off x="-25519" y="-254833"/>
            <a:ext cx="12232509" cy="2049343"/>
          </a:xfrm>
          <a:prstGeom prst="rect">
            <a:avLst/>
          </a:prstGeom>
        </p:spPr>
      </p:pic>
      <p:sp>
        <p:nvSpPr>
          <p:cNvPr id="2" name="流程图: 文档 1"/>
          <p:cNvSpPr/>
          <p:nvPr/>
        </p:nvSpPr>
        <p:spPr>
          <a:xfrm flipV="1">
            <a:off x="0" y="5897880"/>
            <a:ext cx="12192000" cy="960120"/>
          </a:xfrm>
          <a:prstGeom prst="flowChartDocument">
            <a:avLst/>
          </a:prstGeom>
          <a:solidFill>
            <a:srgbClr val="5FD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文档 48"/>
          <p:cNvSpPr/>
          <p:nvPr/>
        </p:nvSpPr>
        <p:spPr>
          <a:xfrm flipH="1" flipV="1">
            <a:off x="0" y="5440680"/>
            <a:ext cx="12192000" cy="1417320"/>
          </a:xfrm>
          <a:prstGeom prst="flowChartDocument">
            <a:avLst/>
          </a:prstGeom>
          <a:solidFill>
            <a:srgbClr val="0BC2E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94155" y="1955800"/>
            <a:ext cx="10153015" cy="521970"/>
          </a:xfrm>
          <a:prstGeom prst="rect">
            <a:avLst/>
          </a:prstGeom>
          <a:noFill/>
        </p:spPr>
        <p:txBody>
          <a:bodyPr wrap="square" rtlCol="0">
            <a:spAutoFit/>
          </a:bodyPr>
          <a:lstStyle/>
          <a:p>
            <a:pPr algn="l"/>
            <a:r>
              <a:rPr lang="zh-CN" altLang="en-US" sz="2800" b="1" dirty="0">
                <a:solidFill>
                  <a:srgbClr val="10C9D2"/>
                </a:solidFill>
                <a:latin typeface="微软雅黑" panose="020B0503020204020204" charset="-122"/>
                <a:ea typeface="微软雅黑" panose="020B0503020204020204" charset="-122"/>
              </a:rPr>
              <a:t>（二）教师的期望对小学生的影响（罗森塔尔效应）</a:t>
            </a:r>
            <a:endParaRPr lang="zh-CN" altLang="en-US" sz="2800" b="1" dirty="0">
              <a:solidFill>
                <a:srgbClr val="10C9D2"/>
              </a:solidFill>
              <a:latin typeface="微软雅黑" panose="020B0503020204020204" charset="-122"/>
              <a:ea typeface="微软雅黑" panose="020B0503020204020204" charset="-122"/>
            </a:endParaRPr>
          </a:p>
        </p:txBody>
      </p:sp>
      <p:sp>
        <p:nvSpPr>
          <p:cNvPr id="6" name="五角星 5"/>
          <p:cNvSpPr/>
          <p:nvPr/>
        </p:nvSpPr>
        <p:spPr>
          <a:xfrm rot="945074">
            <a:off x="878417" y="1966396"/>
            <a:ext cx="458905" cy="458905"/>
          </a:xfrm>
          <a:prstGeom prst="star5">
            <a:avLst>
              <a:gd name="adj" fmla="val 32318"/>
              <a:gd name="hf" fmla="val 105146"/>
              <a:gd name="vf" fmla="val 110557"/>
            </a:avLst>
          </a:prstGeom>
          <a:solidFill>
            <a:srgbClr val="92D050"/>
          </a:solidFill>
          <a:ln w="41275">
            <a:solidFill>
              <a:schemeClr val="bg1"/>
            </a:solidFill>
          </a:ln>
          <a:effectLst>
            <a:outerShdw blurRad="1143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23695" y="2995295"/>
            <a:ext cx="9022080" cy="2030095"/>
          </a:xfrm>
          <a:prstGeom prst="rect">
            <a:avLst/>
          </a:prstGeom>
          <a:noFill/>
        </p:spPr>
        <p:txBody>
          <a:bodyPr wrap="square" rtlCol="0">
            <a:spAutoFit/>
          </a:bodyPr>
          <a:p>
            <a:pPr indent="711200" algn="just" fontAlgn="auto">
              <a:lnSpc>
                <a:spcPct val="150000"/>
              </a:lnSpc>
              <a:extLst>
                <a:ext uri="{35155182-B16C-46BC-9424-99874614C6A1}">
                  <wpsdc:indentchars xmlns:wpsdc="http://www.wps.cn/officeDocument/2017/drawingmlCustomData" val="200" checksum="3773799597"/>
                </a:ext>
              </a:extLst>
            </a:pPr>
            <a:r>
              <a:rPr lang="zh-CN" altLang="en-US" sz="2800"/>
              <a:t>期望就是对人或事物的未来状况所作的推断。它可以影响个体的态度和行为。小学教师对学生的积极期望可以影响小学生成功的可能性。</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31" presetClass="entr" presetSubtype="0" fill="hold" grpId="0" nodeType="withEffect">
                                  <p:stCondLst>
                                    <p:cond delay="425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par>
                                <p:cTn id="25" presetID="41" presetClass="entr" presetSubtype="0" fill="hold" grpId="0" nodeType="withEffect">
                                  <p:stCondLst>
                                    <p:cond delay="775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p:cTn id="27" dur="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4"/>
                                        </p:tgtEl>
                                        <p:attrNameLst>
                                          <p:attrName>ppt_y</p:attrName>
                                        </p:attrNameLst>
                                      </p:cBhvr>
                                      <p:tavLst>
                                        <p:tav tm="0">
                                          <p:val>
                                            <p:strVal val="#ppt_y"/>
                                          </p:val>
                                        </p:tav>
                                        <p:tav tm="100000">
                                          <p:val>
                                            <p:strVal val="#ppt_y"/>
                                          </p:val>
                                        </p:tav>
                                      </p:tavLst>
                                    </p:anim>
                                    <p:anim calcmode="lin" valueType="num">
                                      <p:cBhvr>
                                        <p:cTn id="29" dur="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9" grpId="0" bldLvl="0" animBg="1"/>
      <p:bldP spid="4" grpId="0"/>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435369" y="3959033"/>
              <a:ext cx="4104494" cy="1232210"/>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小学生人际关系的指导与调节</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01473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小学生的人际关系</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项目十三</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学会如何正确处理人际关系。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学习换位思考，培养同理心。</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学会指导与调节小学生人际关系的技巧和方法。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71805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写一篇关于调节人际关系的案例。</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539490" y="1169035"/>
            <a:ext cx="5527675" cy="688975"/>
            <a:chOff x="5356" y="3399"/>
            <a:chExt cx="8705" cy="1085"/>
          </a:xfrm>
        </p:grpSpPr>
        <p:sp>
          <p:nvSpPr>
            <p:cNvPr id="2" name="圆角矩形 1"/>
            <p:cNvSpPr/>
            <p:nvPr>
              <p:custDataLst>
                <p:tags r:id="rId5"/>
              </p:custDataLst>
            </p:nvPr>
          </p:nvSpPr>
          <p:spPr>
            <a:xfrm>
              <a:off x="5639" y="3399"/>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一、心理学的研究原则</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539490" y="2138680"/>
            <a:ext cx="5527675" cy="688975"/>
            <a:chOff x="5356" y="5170"/>
            <a:chExt cx="8705" cy="1085"/>
          </a:xfrm>
        </p:grpSpPr>
        <p:sp>
          <p:nvSpPr>
            <p:cNvPr id="7" name="圆角矩形 6"/>
            <p:cNvSpPr/>
            <p:nvPr>
              <p:custDataLst>
                <p:tags r:id="rId8"/>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二、心理学的研究方法</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5" name="组合 4"/>
          <p:cNvGrpSpPr/>
          <p:nvPr/>
        </p:nvGrpSpPr>
        <p:grpSpPr>
          <a:xfrm>
            <a:off x="3539490" y="3108325"/>
            <a:ext cx="5527675" cy="688975"/>
            <a:chOff x="5356" y="3399"/>
            <a:chExt cx="8705" cy="1085"/>
          </a:xfrm>
        </p:grpSpPr>
        <p:sp>
          <p:nvSpPr>
            <p:cNvPr id="6" name="圆角矩形 5"/>
            <p:cNvSpPr/>
            <p:nvPr>
              <p:custDataLst>
                <p:tags r:id="rId11"/>
              </p:custDataLst>
            </p:nvPr>
          </p:nvSpPr>
          <p:spPr>
            <a:xfrm>
              <a:off x="5639" y="3399"/>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5" name="矩形 14"/>
            <p:cNvSpPr/>
            <p:nvPr>
              <p:custDataLst>
                <p:tags r:id="rId12"/>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一、心理学的研究原则</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6" name="椭圆 15"/>
            <p:cNvSpPr/>
            <p:nvPr>
              <p:custDataLst>
                <p:tags r:id="rId13"/>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7" name="组合 16"/>
          <p:cNvGrpSpPr/>
          <p:nvPr/>
        </p:nvGrpSpPr>
        <p:grpSpPr>
          <a:xfrm>
            <a:off x="3539490" y="4077970"/>
            <a:ext cx="5527675" cy="688975"/>
            <a:chOff x="5356" y="5170"/>
            <a:chExt cx="8705" cy="1085"/>
          </a:xfrm>
        </p:grpSpPr>
        <p:sp>
          <p:nvSpPr>
            <p:cNvPr id="18" name="圆角矩形 17"/>
            <p:cNvSpPr/>
            <p:nvPr>
              <p:custDataLst>
                <p:tags r:id="rId14"/>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5"/>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二、心理学的研究方法</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0" name="椭圆 19"/>
            <p:cNvSpPr/>
            <p:nvPr>
              <p:custDataLst>
                <p:tags r:id="rId16"/>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21" name="组合 20"/>
          <p:cNvGrpSpPr/>
          <p:nvPr/>
        </p:nvGrpSpPr>
        <p:grpSpPr>
          <a:xfrm>
            <a:off x="3539490" y="5047615"/>
            <a:ext cx="5527675" cy="688975"/>
            <a:chOff x="5356" y="3399"/>
            <a:chExt cx="8705" cy="1085"/>
          </a:xfrm>
        </p:grpSpPr>
        <p:sp>
          <p:nvSpPr>
            <p:cNvPr id="22" name="圆角矩形 21"/>
            <p:cNvSpPr/>
            <p:nvPr>
              <p:custDataLst>
                <p:tags r:id="rId17"/>
              </p:custDataLst>
            </p:nvPr>
          </p:nvSpPr>
          <p:spPr>
            <a:xfrm>
              <a:off x="5639" y="3399"/>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3" name="矩形 22"/>
            <p:cNvSpPr/>
            <p:nvPr>
              <p:custDataLst>
                <p:tags r:id="rId18"/>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一、心理学的研究原则</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4" name="椭圆 23"/>
            <p:cNvSpPr/>
            <p:nvPr>
              <p:custDataLst>
                <p:tags r:id="rId19"/>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48990" y="0"/>
            <a:ext cx="884301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20419344">
            <a:off x="358732" y="183321"/>
            <a:ext cx="939530" cy="939165"/>
            <a:chOff x="-2512887" y="3048725"/>
            <a:chExt cx="1875041" cy="1874313"/>
          </a:xfrm>
          <a:solidFill>
            <a:srgbClr val="FFC000"/>
          </a:solidFill>
          <a:effectLst/>
        </p:grpSpPr>
        <p:sp>
          <p:nvSpPr>
            <p:cNvPr id="3" name="椭圆 30"/>
            <p:cNvSpPr/>
            <p:nvPr/>
          </p:nvSpPr>
          <p:spPr>
            <a:xfrm>
              <a:off x="-2081504" y="3480773"/>
              <a:ext cx="1008112" cy="1008112"/>
            </a:xfrm>
            <a:custGeom>
              <a:avLst/>
              <a:gdLst/>
              <a:ahLst/>
              <a:cxnLst/>
              <a:rect l="l" t="t" r="r" b="b"/>
              <a:pathLst>
                <a:path w="1512168" h="1512168">
                  <a:moveTo>
                    <a:pt x="756084" y="144016"/>
                  </a:moveTo>
                  <a:cubicBezTo>
                    <a:pt x="418048" y="144016"/>
                    <a:pt x="144016" y="418048"/>
                    <a:pt x="144016" y="756084"/>
                  </a:cubicBezTo>
                  <a:cubicBezTo>
                    <a:pt x="144016" y="1094120"/>
                    <a:pt x="418048" y="1368152"/>
                    <a:pt x="756084" y="1368152"/>
                  </a:cubicBezTo>
                  <a:cubicBezTo>
                    <a:pt x="1094120" y="1368152"/>
                    <a:pt x="1368152" y="1094120"/>
                    <a:pt x="1368152" y="756084"/>
                  </a:cubicBezTo>
                  <a:cubicBezTo>
                    <a:pt x="1368152" y="418048"/>
                    <a:pt x="1094120" y="144016"/>
                    <a:pt x="756084" y="144016"/>
                  </a:cubicBezTo>
                  <a:close/>
                  <a:moveTo>
                    <a:pt x="756084" y="0"/>
                  </a:moveTo>
                  <a:cubicBezTo>
                    <a:pt x="1173658" y="0"/>
                    <a:pt x="1512168" y="338510"/>
                    <a:pt x="1512168" y="756084"/>
                  </a:cubicBezTo>
                  <a:cubicBezTo>
                    <a:pt x="1512168" y="1173658"/>
                    <a:pt x="1173658" y="1512168"/>
                    <a:pt x="756084" y="1512168"/>
                  </a:cubicBezTo>
                  <a:cubicBezTo>
                    <a:pt x="338510" y="1512168"/>
                    <a:pt x="0" y="1173658"/>
                    <a:pt x="0" y="756084"/>
                  </a:cubicBezTo>
                  <a:cubicBezTo>
                    <a:pt x="0" y="338510"/>
                    <a:pt x="338510" y="0"/>
                    <a:pt x="7560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680279" y="3048725"/>
              <a:ext cx="144017" cy="1872208"/>
              <a:chOff x="980728" y="2072680"/>
              <a:chExt cx="144017" cy="1872208"/>
            </a:xfrm>
            <a:grpFill/>
          </p:grpSpPr>
          <p:sp>
            <p:nvSpPr>
              <p:cNvPr id="26" name="圆角矩形 25"/>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1800000">
              <a:off x="-1680279" y="3048725"/>
              <a:ext cx="144017" cy="1872208"/>
              <a:chOff x="980728" y="2072680"/>
              <a:chExt cx="144017" cy="1872208"/>
            </a:xfrm>
            <a:grpFill/>
          </p:grpSpPr>
          <p:sp>
            <p:nvSpPr>
              <p:cNvPr id="5" name="圆角矩形 4"/>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rot="3600000">
              <a:off x="-1648225" y="3049130"/>
              <a:ext cx="144017" cy="1872208"/>
              <a:chOff x="980728" y="2072680"/>
              <a:chExt cx="144017" cy="1872208"/>
            </a:xfrm>
            <a:grpFill/>
          </p:grpSpPr>
          <p:sp>
            <p:nvSpPr>
              <p:cNvPr id="18" name="圆角矩形 17"/>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5400000">
              <a:off x="-1648792" y="3048563"/>
              <a:ext cx="144017" cy="1872208"/>
              <a:chOff x="980728" y="2072680"/>
              <a:chExt cx="144017" cy="1872208"/>
            </a:xfrm>
            <a:grpFill/>
          </p:grpSpPr>
          <p:sp>
            <p:nvSpPr>
              <p:cNvPr id="28" name="圆角矩形 27"/>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7200000">
              <a:off x="-1645959" y="3047998"/>
              <a:ext cx="144017" cy="1872208"/>
              <a:chOff x="980728" y="2072680"/>
              <a:chExt cx="144017" cy="1872208"/>
            </a:xfrm>
            <a:grpFill/>
          </p:grpSpPr>
          <p:sp>
            <p:nvSpPr>
              <p:cNvPr id="31" name="圆角矩形 30"/>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9000000">
              <a:off x="-1639727" y="3050830"/>
              <a:ext cx="144017" cy="1872208"/>
              <a:chOff x="980728" y="2072680"/>
              <a:chExt cx="144017" cy="1872208"/>
            </a:xfrm>
            <a:grpFill/>
          </p:grpSpPr>
          <p:sp>
            <p:nvSpPr>
              <p:cNvPr id="34" name="圆角矩形 33"/>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椭圆 35"/>
          <p:cNvSpPr/>
          <p:nvPr/>
        </p:nvSpPr>
        <p:spPr>
          <a:xfrm>
            <a:off x="10922588" y="5519147"/>
            <a:ext cx="767071" cy="767071"/>
          </a:xfrm>
          <a:prstGeom prst="ellipse">
            <a:avLst/>
          </a:prstGeom>
          <a:solidFill>
            <a:srgbClr val="FFC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200030" y="5822410"/>
            <a:ext cx="1176734" cy="1176734"/>
          </a:xfrm>
          <a:prstGeom prst="ellipse">
            <a:avLst/>
          </a:prstGeom>
          <a:solidFill>
            <a:srgbClr val="00B0F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874391" y="5434987"/>
            <a:ext cx="888548" cy="888548"/>
          </a:xfrm>
          <a:prstGeom prst="ellipse">
            <a:avLst/>
          </a:prstGeom>
          <a:solidFill>
            <a:srgbClr val="FF6699">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356990" y="4245354"/>
            <a:ext cx="552997" cy="552997"/>
          </a:xfrm>
          <a:prstGeom prst="ellipse">
            <a:avLst/>
          </a:prstGeom>
          <a:solidFill>
            <a:srgbClr val="92D05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215895" y="6151602"/>
            <a:ext cx="552997" cy="552997"/>
          </a:xfrm>
          <a:prstGeom prst="ellipse">
            <a:avLst/>
          </a:prstGeom>
          <a:solidFill>
            <a:srgbClr val="92D05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087603" y="5611415"/>
            <a:ext cx="849345" cy="849345"/>
          </a:xfrm>
          <a:prstGeom prst="ellipse">
            <a:avLst/>
          </a:prstGeom>
          <a:solidFill>
            <a:srgbClr val="10C9D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custDataLst>
              <p:tags r:id="rId1"/>
            </p:custDataLst>
          </p:nvPr>
        </p:nvSpPr>
        <p:spPr>
          <a:xfrm>
            <a:off x="3526155" y="138366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49" name="矩形 48"/>
          <p:cNvSpPr/>
          <p:nvPr>
            <p:custDataLst>
              <p:tags r:id="rId2"/>
            </p:custDataLst>
          </p:nvPr>
        </p:nvSpPr>
        <p:spPr>
          <a:xfrm>
            <a:off x="4252595" y="1383665"/>
            <a:ext cx="743712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0" name="文本框 49"/>
          <p:cNvSpPr txBox="1"/>
          <p:nvPr>
            <p:custDataLst>
              <p:tags r:id="rId3"/>
            </p:custDataLst>
          </p:nvPr>
        </p:nvSpPr>
        <p:spPr>
          <a:xfrm>
            <a:off x="4545330" y="1483995"/>
            <a:ext cx="6986270"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进行人际交往的知识教育，奠定良好的人际关系认知基础</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51" name="矩形 50"/>
          <p:cNvSpPr/>
          <p:nvPr>
            <p:custDataLst>
              <p:tags r:id="rId4"/>
            </p:custDataLst>
          </p:nvPr>
        </p:nvSpPr>
        <p:spPr>
          <a:xfrm>
            <a:off x="3526155" y="225615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2" name="矩形 51"/>
          <p:cNvSpPr/>
          <p:nvPr>
            <p:custDataLst>
              <p:tags r:id="rId5"/>
            </p:custDataLst>
          </p:nvPr>
        </p:nvSpPr>
        <p:spPr>
          <a:xfrm>
            <a:off x="4252595" y="2256790"/>
            <a:ext cx="743839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3" name="文本框 52"/>
          <p:cNvSpPr txBox="1"/>
          <p:nvPr>
            <p:custDataLst>
              <p:tags r:id="rId6"/>
            </p:custDataLst>
          </p:nvPr>
        </p:nvSpPr>
        <p:spPr>
          <a:xfrm>
            <a:off x="4545330" y="2357120"/>
            <a:ext cx="6985000"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形成正确的交往态度和原则</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54" name="矩形 53"/>
          <p:cNvSpPr/>
          <p:nvPr>
            <p:custDataLst>
              <p:tags r:id="rId7"/>
            </p:custDataLst>
          </p:nvPr>
        </p:nvSpPr>
        <p:spPr>
          <a:xfrm>
            <a:off x="3526155" y="312928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5" name="矩形 54"/>
          <p:cNvSpPr/>
          <p:nvPr>
            <p:custDataLst>
              <p:tags r:id="rId8"/>
            </p:custDataLst>
          </p:nvPr>
        </p:nvSpPr>
        <p:spPr>
          <a:xfrm>
            <a:off x="4252595" y="3129280"/>
            <a:ext cx="743775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6" name="文本框 55"/>
          <p:cNvSpPr txBox="1"/>
          <p:nvPr>
            <p:custDataLst>
              <p:tags r:id="rId9"/>
            </p:custDataLst>
          </p:nvPr>
        </p:nvSpPr>
        <p:spPr>
          <a:xfrm>
            <a:off x="4545330" y="3229610"/>
            <a:ext cx="691451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创造机会，提高交往水平</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57" name="矩形 56"/>
          <p:cNvSpPr/>
          <p:nvPr>
            <p:custDataLst>
              <p:tags r:id="rId10"/>
            </p:custDataLst>
          </p:nvPr>
        </p:nvSpPr>
        <p:spPr>
          <a:xfrm>
            <a:off x="3526155" y="400240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8" name="矩形 57"/>
          <p:cNvSpPr/>
          <p:nvPr>
            <p:custDataLst>
              <p:tags r:id="rId11"/>
            </p:custDataLst>
          </p:nvPr>
        </p:nvSpPr>
        <p:spPr>
          <a:xfrm>
            <a:off x="4252595" y="4002405"/>
            <a:ext cx="743775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9" name="文本框 58"/>
          <p:cNvSpPr txBox="1"/>
          <p:nvPr>
            <p:custDataLst>
              <p:tags r:id="rId12"/>
            </p:custDataLst>
          </p:nvPr>
        </p:nvSpPr>
        <p:spPr>
          <a:xfrm>
            <a:off x="4545330" y="4102735"/>
            <a:ext cx="698563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处理好学生间的冲突，协调好学生的人际关系</a:t>
            </a:r>
            <a:endParaRPr lang="zh-CN" altLang="en-US" sz="20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60" name="矩形 59"/>
          <p:cNvSpPr/>
          <p:nvPr>
            <p:custDataLst>
              <p:tags r:id="rId13"/>
            </p:custDataLst>
          </p:nvPr>
        </p:nvSpPr>
        <p:spPr>
          <a:xfrm>
            <a:off x="3526155" y="487489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61" name="矩形 60"/>
          <p:cNvSpPr/>
          <p:nvPr>
            <p:custDataLst>
              <p:tags r:id="rId14"/>
            </p:custDataLst>
          </p:nvPr>
        </p:nvSpPr>
        <p:spPr>
          <a:xfrm>
            <a:off x="4252595" y="4875530"/>
            <a:ext cx="7437755"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62" name="文本框 61"/>
          <p:cNvSpPr txBox="1"/>
          <p:nvPr>
            <p:custDataLst>
              <p:tags r:id="rId15"/>
            </p:custDataLst>
          </p:nvPr>
        </p:nvSpPr>
        <p:spPr>
          <a:xfrm>
            <a:off x="4545330" y="4975860"/>
            <a:ext cx="691451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建立良好的师生关系是协调好同学关系的重要前提</a:t>
            </a:r>
            <a:endParaRPr lang="zh-CN" altLang="en-US" sz="20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63" name="文本框 62"/>
          <p:cNvSpPr txBox="1"/>
          <p:nvPr>
            <p:custDataLst>
              <p:tags r:id="rId16"/>
            </p:custDataLst>
          </p:nvPr>
        </p:nvSpPr>
        <p:spPr>
          <a:xfrm>
            <a:off x="3672205" y="319151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64" name="文本框 63"/>
          <p:cNvSpPr txBox="1"/>
          <p:nvPr>
            <p:custDataLst>
              <p:tags r:id="rId17"/>
            </p:custDataLst>
          </p:nvPr>
        </p:nvSpPr>
        <p:spPr>
          <a:xfrm>
            <a:off x="3672205" y="231965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65" name="文本框 64"/>
          <p:cNvSpPr txBox="1"/>
          <p:nvPr>
            <p:custDataLst>
              <p:tags r:id="rId18"/>
            </p:custDataLst>
          </p:nvPr>
        </p:nvSpPr>
        <p:spPr>
          <a:xfrm>
            <a:off x="3672205" y="144653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66" name="文本框 65"/>
          <p:cNvSpPr txBox="1"/>
          <p:nvPr>
            <p:custDataLst>
              <p:tags r:id="rId19"/>
            </p:custDataLst>
          </p:nvPr>
        </p:nvSpPr>
        <p:spPr>
          <a:xfrm>
            <a:off x="3672205" y="406463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67" name="文本框 66"/>
          <p:cNvSpPr txBox="1"/>
          <p:nvPr>
            <p:custDataLst>
              <p:tags r:id="rId20"/>
            </p:custDataLst>
          </p:nvPr>
        </p:nvSpPr>
        <p:spPr>
          <a:xfrm>
            <a:off x="3672840" y="493712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42" name="文本框 41"/>
          <p:cNvSpPr txBox="1"/>
          <p:nvPr/>
        </p:nvSpPr>
        <p:spPr>
          <a:xfrm>
            <a:off x="551180" y="1721485"/>
            <a:ext cx="2540000" cy="3415030"/>
          </a:xfrm>
          <a:prstGeom prst="rect">
            <a:avLst/>
          </a:prstGeom>
          <a:noFill/>
        </p:spPr>
        <p:txBody>
          <a:bodyPr wrap="square" rtlCol="0" anchor="t">
            <a:spAutoFit/>
          </a:bodyPr>
          <a:p>
            <a:r>
              <a:rPr lang="zh-CN" altLang="en-US" sz="2400"/>
              <a:t>小学生在班级中的人际关系是交往和教育的结果，不是自发的产物。教师要根据班级的情况，发挥主导作用，采取有力措施，调节小学生的人际关系。</a:t>
            </a:r>
            <a:endParaRPr lang="zh-CN" altLang="en-US" sz="24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175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53" presetClass="entr" presetSubtype="16" fill="hold" nodeType="withEffect">
                                  <p:stCondLst>
                                    <p:cond delay="250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par>
                                <p:cTn id="31" presetID="8" presetClass="emph" presetSubtype="0" fill="hold" nodeType="withEffect">
                                  <p:stCondLst>
                                    <p:cond delay="3000"/>
                                  </p:stCondLst>
                                  <p:childTnLst>
                                    <p:animRot by="21600000">
                                      <p:cBhvr>
                                        <p:cTn id="32" dur="675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6" grpId="0" bldLvl="0" animBg="1"/>
      <p:bldP spid="37" grpId="0" bldLvl="0" animBg="1"/>
      <p:bldP spid="38" grpId="0" bldLvl="0" animBg="1"/>
      <p:bldP spid="39" grpId="0" bldLvl="0" animBg="1"/>
      <p:bldP spid="40" grpId="0" bldLvl="0" animBg="1"/>
      <p:bldP spid="4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320" y="1724025"/>
            <a:ext cx="12240000" cy="4320000"/>
          </a:xfrm>
          <a:prstGeom prst="rect">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7"/>
          <p:cNvSpPr/>
          <p:nvPr/>
        </p:nvSpPr>
        <p:spPr>
          <a:xfrm rot="21230724">
            <a:off x="8723630" y="1939925"/>
            <a:ext cx="2581910" cy="1191260"/>
          </a:xfrm>
          <a:custGeom>
            <a:avLst/>
            <a:gdLst>
              <a:gd name="connsiteX0" fmla="*/ 0 w 642174"/>
              <a:gd name="connsiteY0" fmla="*/ 0 h 725936"/>
              <a:gd name="connsiteX1" fmla="*/ 642174 w 642174"/>
              <a:gd name="connsiteY1" fmla="*/ 0 h 725936"/>
              <a:gd name="connsiteX2" fmla="*/ 642174 w 642174"/>
              <a:gd name="connsiteY2" fmla="*/ 725936 h 725936"/>
              <a:gd name="connsiteX3" fmla="*/ 0 w 642174"/>
              <a:gd name="connsiteY3" fmla="*/ 725936 h 725936"/>
              <a:gd name="connsiteX4" fmla="*/ 0 w 642174"/>
              <a:gd name="connsiteY4" fmla="*/ 0 h 725936"/>
              <a:gd name="connsiteX0-1" fmla="*/ 0 w 667483"/>
              <a:gd name="connsiteY0-2" fmla="*/ 39394 h 725936"/>
              <a:gd name="connsiteX1-3" fmla="*/ 667483 w 667483"/>
              <a:gd name="connsiteY1-4" fmla="*/ 0 h 725936"/>
              <a:gd name="connsiteX2-5" fmla="*/ 667483 w 667483"/>
              <a:gd name="connsiteY2-6" fmla="*/ 725936 h 725936"/>
              <a:gd name="connsiteX3-7" fmla="*/ 25309 w 667483"/>
              <a:gd name="connsiteY3-8" fmla="*/ 725936 h 725936"/>
              <a:gd name="connsiteX4-9" fmla="*/ 0 w 667483"/>
              <a:gd name="connsiteY4-10" fmla="*/ 39394 h 725936"/>
              <a:gd name="connsiteX0-11" fmla="*/ 0 w 676669"/>
              <a:gd name="connsiteY0-12" fmla="*/ 59465 h 725936"/>
              <a:gd name="connsiteX1-13" fmla="*/ 676669 w 676669"/>
              <a:gd name="connsiteY1-14" fmla="*/ 0 h 725936"/>
              <a:gd name="connsiteX2-15" fmla="*/ 676669 w 676669"/>
              <a:gd name="connsiteY2-16" fmla="*/ 725936 h 725936"/>
              <a:gd name="connsiteX3-17" fmla="*/ 34495 w 676669"/>
              <a:gd name="connsiteY3-18" fmla="*/ 725936 h 725936"/>
              <a:gd name="connsiteX4-19" fmla="*/ 0 w 676669"/>
              <a:gd name="connsiteY4-20" fmla="*/ 59465 h 725936"/>
              <a:gd name="connsiteX0-21" fmla="*/ 0 w 676669"/>
              <a:gd name="connsiteY0-22" fmla="*/ 59465 h 727637"/>
              <a:gd name="connsiteX1-23" fmla="*/ 676669 w 676669"/>
              <a:gd name="connsiteY1-24" fmla="*/ 0 h 727637"/>
              <a:gd name="connsiteX2-25" fmla="*/ 627341 w 676669"/>
              <a:gd name="connsiteY2-26" fmla="*/ 727637 h 727637"/>
              <a:gd name="connsiteX3-27" fmla="*/ 34495 w 676669"/>
              <a:gd name="connsiteY3-28" fmla="*/ 725936 h 727637"/>
              <a:gd name="connsiteX4-29" fmla="*/ 0 w 676669"/>
              <a:gd name="connsiteY4-30" fmla="*/ 59465 h 727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669" h="727637">
                <a:moveTo>
                  <a:pt x="0" y="59465"/>
                </a:moveTo>
                <a:lnTo>
                  <a:pt x="676669" y="0"/>
                </a:lnTo>
                <a:lnTo>
                  <a:pt x="627341" y="727637"/>
                </a:lnTo>
                <a:lnTo>
                  <a:pt x="34495" y="725936"/>
                </a:lnTo>
                <a:lnTo>
                  <a:pt x="0" y="59465"/>
                </a:lnTo>
                <a:close/>
              </a:path>
            </a:pathLst>
          </a:custGeom>
          <a:ln>
            <a:noFill/>
          </a:ln>
          <a:effectLst>
            <a:outerShdw blurRad="63500" dist="63500" dir="1794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2464435"/>
            <a:ext cx="1582420" cy="899160"/>
          </a:xfrm>
          <a:prstGeom prst="rect">
            <a:avLst/>
          </a:prstGeom>
          <a:solidFill>
            <a:srgbClr val="92D050"/>
          </a:solidFill>
          <a:ln>
            <a:noFill/>
          </a:ln>
          <a:effectLst>
            <a:outerShdw blurRad="190500" dist="76200" dir="72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5"/>
          <p:cNvSpPr/>
          <p:nvPr/>
        </p:nvSpPr>
        <p:spPr>
          <a:xfrm rot="21272080">
            <a:off x="1443990" y="4140835"/>
            <a:ext cx="5436235" cy="1576705"/>
          </a:xfrm>
          <a:custGeom>
            <a:avLst/>
            <a:gdLst>
              <a:gd name="connsiteX0" fmla="*/ 0 w 1347169"/>
              <a:gd name="connsiteY0" fmla="*/ 788757 h 788757"/>
              <a:gd name="connsiteX1" fmla="*/ 197189 w 1347169"/>
              <a:gd name="connsiteY1" fmla="*/ 0 h 788757"/>
              <a:gd name="connsiteX2" fmla="*/ 1149980 w 1347169"/>
              <a:gd name="connsiteY2" fmla="*/ 0 h 788757"/>
              <a:gd name="connsiteX3" fmla="*/ 1347169 w 1347169"/>
              <a:gd name="connsiteY3" fmla="*/ 788757 h 788757"/>
              <a:gd name="connsiteX4" fmla="*/ 0 w 1347169"/>
              <a:gd name="connsiteY4" fmla="*/ 788757 h 788757"/>
              <a:gd name="connsiteX0-1" fmla="*/ 0 w 1347169"/>
              <a:gd name="connsiteY0-2" fmla="*/ 835166 h 835166"/>
              <a:gd name="connsiteX1-3" fmla="*/ 5292 w 1347169"/>
              <a:gd name="connsiteY1-4" fmla="*/ 0 h 835166"/>
              <a:gd name="connsiteX2-5" fmla="*/ 1149980 w 1347169"/>
              <a:gd name="connsiteY2-6" fmla="*/ 46409 h 835166"/>
              <a:gd name="connsiteX3-7" fmla="*/ 1347169 w 1347169"/>
              <a:gd name="connsiteY3-8" fmla="*/ 835166 h 835166"/>
              <a:gd name="connsiteX4-9" fmla="*/ 0 w 1347169"/>
              <a:gd name="connsiteY4-10" fmla="*/ 835166 h 835166"/>
              <a:gd name="connsiteX0-11" fmla="*/ 0 w 1364390"/>
              <a:gd name="connsiteY0-12" fmla="*/ 835166 h 835166"/>
              <a:gd name="connsiteX1-13" fmla="*/ 5292 w 1364390"/>
              <a:gd name="connsiteY1-14" fmla="*/ 0 h 835166"/>
              <a:gd name="connsiteX2-15" fmla="*/ 1149980 w 1364390"/>
              <a:gd name="connsiteY2-16" fmla="*/ 46409 h 835166"/>
              <a:gd name="connsiteX3-17" fmla="*/ 1364390 w 1364390"/>
              <a:gd name="connsiteY3-18" fmla="*/ 801753 h 835166"/>
              <a:gd name="connsiteX4-19" fmla="*/ 0 w 1364390"/>
              <a:gd name="connsiteY4-20" fmla="*/ 835166 h 835166"/>
              <a:gd name="connsiteX0-21" fmla="*/ 0 w 1415023"/>
              <a:gd name="connsiteY0-22" fmla="*/ 835166 h 835166"/>
              <a:gd name="connsiteX1-23" fmla="*/ 5292 w 1415023"/>
              <a:gd name="connsiteY1-24" fmla="*/ 0 h 835166"/>
              <a:gd name="connsiteX2-25" fmla="*/ 1149980 w 1415023"/>
              <a:gd name="connsiteY2-26" fmla="*/ 46409 h 835166"/>
              <a:gd name="connsiteX3-27" fmla="*/ 1415023 w 1415023"/>
              <a:gd name="connsiteY3-28" fmla="*/ 785562 h 835166"/>
              <a:gd name="connsiteX4-29" fmla="*/ 0 w 1415023"/>
              <a:gd name="connsiteY4-30" fmla="*/ 835166 h 835166"/>
              <a:gd name="connsiteX0-31" fmla="*/ 0 w 1424631"/>
              <a:gd name="connsiteY0-32" fmla="*/ 835166 h 835166"/>
              <a:gd name="connsiteX1-33" fmla="*/ 5292 w 1424631"/>
              <a:gd name="connsiteY1-34" fmla="*/ 0 h 835166"/>
              <a:gd name="connsiteX2-35" fmla="*/ 1149980 w 1424631"/>
              <a:gd name="connsiteY2-36" fmla="*/ 46409 h 835166"/>
              <a:gd name="connsiteX3-37" fmla="*/ 1424631 w 1424631"/>
              <a:gd name="connsiteY3-38" fmla="*/ 758433 h 835166"/>
              <a:gd name="connsiteX4-39" fmla="*/ 0 w 1424631"/>
              <a:gd name="connsiteY4-40" fmla="*/ 835166 h 835166"/>
              <a:gd name="connsiteX0-41" fmla="*/ 0 w 1424631"/>
              <a:gd name="connsiteY0-42" fmla="*/ 882475 h 882475"/>
              <a:gd name="connsiteX1-43" fmla="*/ 23844 w 1424631"/>
              <a:gd name="connsiteY1-44" fmla="*/ 0 h 882475"/>
              <a:gd name="connsiteX2-45" fmla="*/ 1149980 w 1424631"/>
              <a:gd name="connsiteY2-46" fmla="*/ 93718 h 882475"/>
              <a:gd name="connsiteX3-47" fmla="*/ 1424631 w 1424631"/>
              <a:gd name="connsiteY3-48" fmla="*/ 805742 h 882475"/>
              <a:gd name="connsiteX4-49" fmla="*/ 0 w 1424631"/>
              <a:gd name="connsiteY4-50" fmla="*/ 882475 h 882475"/>
              <a:gd name="connsiteX0-51" fmla="*/ 0 w 1424631"/>
              <a:gd name="connsiteY0-52" fmla="*/ 923500 h 923500"/>
              <a:gd name="connsiteX1-53" fmla="*/ 34781 w 1424631"/>
              <a:gd name="connsiteY1-54" fmla="*/ 0 h 923500"/>
              <a:gd name="connsiteX2-55" fmla="*/ 1149980 w 1424631"/>
              <a:gd name="connsiteY2-56" fmla="*/ 134743 h 923500"/>
              <a:gd name="connsiteX3-57" fmla="*/ 1424631 w 1424631"/>
              <a:gd name="connsiteY3-58" fmla="*/ 846767 h 923500"/>
              <a:gd name="connsiteX4-59" fmla="*/ 0 w 1424631"/>
              <a:gd name="connsiteY4-60" fmla="*/ 923500 h 923500"/>
              <a:gd name="connsiteX0-61" fmla="*/ 0 w 1424631"/>
              <a:gd name="connsiteY0-62" fmla="*/ 943016 h 943016"/>
              <a:gd name="connsiteX1-63" fmla="*/ 50672 w 1424631"/>
              <a:gd name="connsiteY1-64" fmla="*/ 0 h 943016"/>
              <a:gd name="connsiteX2-65" fmla="*/ 1149980 w 1424631"/>
              <a:gd name="connsiteY2-66" fmla="*/ 154259 h 943016"/>
              <a:gd name="connsiteX3-67" fmla="*/ 1424631 w 1424631"/>
              <a:gd name="connsiteY3-68" fmla="*/ 866283 h 943016"/>
              <a:gd name="connsiteX4-69" fmla="*/ 0 w 1424631"/>
              <a:gd name="connsiteY4-70" fmla="*/ 943016 h 943016"/>
              <a:gd name="connsiteX0-71" fmla="*/ 0 w 1424631"/>
              <a:gd name="connsiteY0-72" fmla="*/ 963196 h 963196"/>
              <a:gd name="connsiteX1-73" fmla="*/ 59615 w 1424631"/>
              <a:gd name="connsiteY1-74" fmla="*/ 0 h 963196"/>
              <a:gd name="connsiteX2-75" fmla="*/ 1149980 w 1424631"/>
              <a:gd name="connsiteY2-76" fmla="*/ 174439 h 963196"/>
              <a:gd name="connsiteX3-77" fmla="*/ 1424631 w 1424631"/>
              <a:gd name="connsiteY3-78" fmla="*/ 886463 h 963196"/>
              <a:gd name="connsiteX4-79" fmla="*/ 0 w 1424631"/>
              <a:gd name="connsiteY4-80" fmla="*/ 963196 h 9631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4631" h="963196">
                <a:moveTo>
                  <a:pt x="0" y="963196"/>
                </a:moveTo>
                <a:lnTo>
                  <a:pt x="59615" y="0"/>
                </a:lnTo>
                <a:lnTo>
                  <a:pt x="1149980" y="174439"/>
                </a:lnTo>
                <a:lnTo>
                  <a:pt x="1424631" y="886463"/>
                </a:lnTo>
                <a:lnTo>
                  <a:pt x="0" y="963196"/>
                </a:lnTo>
                <a:close/>
              </a:path>
            </a:pathLst>
          </a:custGeom>
          <a:ln>
            <a:noFill/>
          </a:ln>
          <a:effectLst>
            <a:outerShdw blurRad="50800" dist="88900" dir="78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80000" flipH="1">
            <a:off x="1586230" y="2186305"/>
            <a:ext cx="9632315" cy="3358515"/>
          </a:xfrm>
          <a:prstGeom prst="rect">
            <a:avLst/>
          </a:prstGeom>
          <a:solidFill>
            <a:srgbClr val="FFFF66"/>
          </a:solidFill>
          <a:ln w="190500" cap="sq">
            <a:noFill/>
            <a:miter lim="800000"/>
          </a:ln>
          <a:effectLst/>
          <a:scene3d>
            <a:camera prst="orthographicFront">
              <a:rot lat="0" lon="0" rev="360000"/>
            </a:camera>
            <a:lightRig rig="threePt" dir="t"/>
          </a:scene3d>
          <a:sp3d extrusionH="76200" prstMaterial="matte">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rot="500581">
            <a:off x="10339070" y="1297305"/>
            <a:ext cx="638175" cy="925830"/>
            <a:chOff x="3438525" y="790575"/>
            <a:chExt cx="933450" cy="3076575"/>
          </a:xfrm>
        </p:grpSpPr>
        <p:cxnSp>
          <p:nvCxnSpPr>
            <p:cNvPr id="12" name="直接连接符 11"/>
            <p:cNvCxnSpPr>
              <a:stCxn id="21" idx="0"/>
            </p:cNvCxnSpPr>
            <p:nvPr/>
          </p:nvCxnSpPr>
          <p:spPr>
            <a:xfrm>
              <a:off x="3443444" y="1189719"/>
              <a:ext cx="4606" cy="1039131"/>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371975" y="1247775"/>
              <a:ext cx="0" cy="222885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14" name="弧形 13"/>
            <p:cNvSpPr/>
            <p:nvPr/>
          </p:nvSpPr>
          <p:spPr>
            <a:xfrm flipV="1">
              <a:off x="3619500" y="3028950"/>
              <a:ext cx="752474" cy="838200"/>
            </a:xfrm>
            <a:prstGeom prst="arc">
              <a:avLst>
                <a:gd name="adj1" fmla="val 11013037"/>
                <a:gd name="adj2" fmla="val 136077"/>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5" name="直接连接符 14"/>
            <p:cNvCxnSpPr/>
            <p:nvPr/>
          </p:nvCxnSpPr>
          <p:spPr>
            <a:xfrm>
              <a:off x="3619500" y="1828800"/>
              <a:ext cx="0" cy="1676400"/>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19" name="弧形 18"/>
            <p:cNvSpPr/>
            <p:nvPr/>
          </p:nvSpPr>
          <p:spPr>
            <a:xfrm>
              <a:off x="3619500" y="1533525"/>
              <a:ext cx="619125" cy="657224"/>
            </a:xfrm>
            <a:prstGeom prst="arc">
              <a:avLst>
                <a:gd name="adj1" fmla="val 10982577"/>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0" name="直接连接符 19"/>
            <p:cNvCxnSpPr/>
            <p:nvPr/>
          </p:nvCxnSpPr>
          <p:spPr>
            <a:xfrm>
              <a:off x="4238625" y="1857375"/>
              <a:ext cx="0" cy="1419225"/>
            </a:xfrm>
            <a:prstGeom prst="line">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cxnSp>
        <p:sp>
          <p:nvSpPr>
            <p:cNvPr id="21" name="弧形 20"/>
            <p:cNvSpPr/>
            <p:nvPr/>
          </p:nvSpPr>
          <p:spPr>
            <a:xfrm>
              <a:off x="3438525" y="790575"/>
              <a:ext cx="933450" cy="933450"/>
            </a:xfrm>
            <a:prstGeom prst="arc">
              <a:avLst>
                <a:gd name="adj1" fmla="val 11299539"/>
                <a:gd name="adj2" fmla="val 0"/>
              </a:avLst>
            </a:prstGeom>
            <a:ln w="38100" cap="flat">
              <a:solidFill>
                <a:srgbClr val="A4D86A"/>
              </a:solidFill>
              <a:round/>
            </a:ln>
            <a:scene3d>
              <a:camera prst="orthographicFront"/>
              <a:lightRig rig="threePt" dir="t"/>
            </a:scene3d>
            <a:sp3d>
              <a:bevelT w="38100" h="19050"/>
              <a:bevelB w="25400"/>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3" name="矩形 22"/>
          <p:cNvSpPr/>
          <p:nvPr/>
        </p:nvSpPr>
        <p:spPr>
          <a:xfrm>
            <a:off x="2025650" y="2435225"/>
            <a:ext cx="8753475" cy="2861310"/>
          </a:xfrm>
          <a:prstGeom prst="rect">
            <a:avLst/>
          </a:prstGeom>
        </p:spPr>
        <p:txBody>
          <a:bodyPr wrap="square" anchor="ctr" anchorCtr="0">
            <a:spAutoFit/>
          </a:bodyPr>
          <a:lstStyle/>
          <a:p>
            <a:pPr algn="just">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   </a:t>
            </a:r>
            <a:r>
              <a:rPr lang="zh-CN" altLang="en-US" sz="2400">
                <a:sym typeface="+mn-ea"/>
              </a:rPr>
              <a:t>奥尔特曼（I.Altman）和泰勒（D.A.Taylor）</a:t>
            </a:r>
            <a:endParaRPr lang="zh-CN" altLang="en-US" sz="2400">
              <a:sym typeface="+mn-ea"/>
            </a:endParaRPr>
          </a:p>
          <a:p>
            <a:pPr marL="53975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mn-ea"/>
              </a:rPr>
              <a:t>（A）定向阶段</a:t>
            </a:r>
            <a:endParaRPr lang="zh-CN" altLang="en-US" sz="2400" dirty="0">
              <a:latin typeface="楷体" panose="02010609060101010101" charset="-122"/>
              <a:ea typeface="楷体" panose="02010609060101010101" charset="-122"/>
              <a:cs typeface="楷体" panose="02010609060101010101" charset="-122"/>
            </a:endParaRPr>
          </a:p>
          <a:p>
            <a:pPr marL="53975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mn-ea"/>
              </a:rPr>
              <a:t>（B）情感探索阶段</a:t>
            </a:r>
            <a:endParaRPr lang="zh-CN" altLang="en-US" sz="2400" dirty="0">
              <a:latin typeface="楷体" panose="02010609060101010101" charset="-122"/>
              <a:ea typeface="楷体" panose="02010609060101010101" charset="-122"/>
              <a:cs typeface="楷体" panose="02010609060101010101" charset="-122"/>
            </a:endParaRPr>
          </a:p>
          <a:p>
            <a:pPr marL="53975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mn-ea"/>
              </a:rPr>
              <a:t>（C）感情交流阶段</a:t>
            </a:r>
            <a:endParaRPr lang="zh-CN" altLang="en-US" sz="2400" dirty="0">
              <a:latin typeface="楷体" panose="02010609060101010101" charset="-122"/>
              <a:ea typeface="楷体" panose="02010609060101010101" charset="-122"/>
              <a:cs typeface="楷体" panose="02010609060101010101" charset="-122"/>
            </a:endParaRPr>
          </a:p>
          <a:p>
            <a:pPr marL="539750" algn="l" fontAlgn="auto">
              <a:lnSpc>
                <a:spcPct val="150000"/>
              </a:lnSpc>
            </a:pPr>
            <a:r>
              <a:rPr lang="zh-CN" altLang="en-US" sz="2400" dirty="0">
                <a:latin typeface="楷体" panose="02010609060101010101" charset="-122"/>
                <a:ea typeface="楷体" panose="02010609060101010101" charset="-122"/>
                <a:cs typeface="楷体" panose="02010609060101010101" charset="-122"/>
                <a:sym typeface="+mn-ea"/>
              </a:rPr>
              <a:t>（D）稳定交往阶段</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0" name="五角星 49"/>
          <p:cNvSpPr/>
          <p:nvPr/>
        </p:nvSpPr>
        <p:spPr>
          <a:xfrm rot="20658419">
            <a:off x="1161316" y="2287863"/>
            <a:ext cx="495003" cy="495003"/>
          </a:xfrm>
          <a:prstGeom prst="star5">
            <a:avLst>
              <a:gd name="adj" fmla="val 32318"/>
              <a:gd name="hf" fmla="val 105146"/>
              <a:gd name="vf" fmla="val 110557"/>
            </a:avLst>
          </a:prstGeom>
          <a:solidFill>
            <a:srgbClr val="5FDEF7"/>
          </a:solidFill>
          <a:ln w="38100">
            <a:solidFill>
              <a:schemeClr val="bg1"/>
            </a:solidFill>
          </a:ln>
          <a:effectLst>
            <a:outerShdw blurRad="1524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08530" y="5314592"/>
            <a:ext cx="313929" cy="313929"/>
          </a:xfrm>
          <a:prstGeom prst="ellipse">
            <a:avLst/>
          </a:prstGeom>
          <a:solidFill>
            <a:schemeClr val="bg1">
              <a:alpha val="64000"/>
            </a:schemeClr>
          </a:solid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80892" y="495946"/>
            <a:ext cx="540000" cy="720000"/>
            <a:chOff x="0" y="0"/>
            <a:chExt cx="3604899" cy="4899660"/>
          </a:xfrm>
        </p:grpSpPr>
        <p:grpSp>
          <p:nvGrpSpPr>
            <p:cNvPr id="61" name="组合 60"/>
            <p:cNvGrpSpPr/>
            <p:nvPr/>
          </p:nvGrpSpPr>
          <p:grpSpPr>
            <a:xfrm>
              <a:off x="0" y="0"/>
              <a:ext cx="1007745" cy="4896486"/>
              <a:chOff x="0" y="0"/>
              <a:chExt cx="1008112" cy="4752528"/>
            </a:xfrm>
          </p:grpSpPr>
          <p:sp>
            <p:nvSpPr>
              <p:cNvPr id="78" name="矩形 77"/>
              <p:cNvSpPr/>
              <p:nvPr/>
            </p:nvSpPr>
            <p:spPr>
              <a:xfrm>
                <a:off x="0" y="1008112"/>
                <a:ext cx="288032" cy="3312368"/>
              </a:xfrm>
              <a:prstGeom prst="rect">
                <a:avLst/>
              </a:prstGeom>
              <a:solidFill>
                <a:srgbClr val="EF85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9" name="矩形 78"/>
              <p:cNvSpPr/>
              <p:nvPr/>
            </p:nvSpPr>
            <p:spPr>
              <a:xfrm>
                <a:off x="288031" y="1008112"/>
                <a:ext cx="467919" cy="3312367"/>
              </a:xfrm>
              <a:prstGeom prst="rect">
                <a:avLst/>
              </a:prstGeom>
              <a:solidFill>
                <a:srgbClr val="EB67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0" name="矩形 79"/>
              <p:cNvSpPr/>
              <p:nvPr/>
            </p:nvSpPr>
            <p:spPr>
              <a:xfrm>
                <a:off x="720081" y="1008112"/>
                <a:ext cx="288031" cy="3312369"/>
              </a:xfrm>
              <a:prstGeom prst="rect">
                <a:avLst/>
              </a:prstGeom>
              <a:solidFill>
                <a:srgbClr val="E74B7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1" name="梯形 80"/>
              <p:cNvSpPr/>
              <p:nvPr/>
            </p:nvSpPr>
            <p:spPr>
              <a:xfrm>
                <a:off x="0" y="432048"/>
                <a:ext cx="1008112" cy="576064"/>
              </a:xfrm>
              <a:prstGeom prst="trapezoid">
                <a:avLst>
                  <a:gd name="adj" fmla="val 50196"/>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2" name="等腰三角形 81"/>
              <p:cNvSpPr/>
              <p:nvPr/>
            </p:nvSpPr>
            <p:spPr>
              <a:xfrm>
                <a:off x="288032" y="0"/>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3" name="矩形 82"/>
              <p:cNvSpPr/>
              <p:nvPr/>
            </p:nvSpPr>
            <p:spPr>
              <a:xfrm>
                <a:off x="0" y="4320480"/>
                <a:ext cx="1008112" cy="216024"/>
              </a:xfrm>
              <a:prstGeom prst="rect">
                <a:avLst/>
              </a:prstGeom>
              <a:solidFill>
                <a:srgbClr val="FBC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84" name="同侧圆角矩形 83"/>
              <p:cNvSpPr/>
              <p:nvPr/>
            </p:nvSpPr>
            <p:spPr>
              <a:xfrm flipV="1">
                <a:off x="0" y="4536504"/>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62" name="组合 61"/>
            <p:cNvGrpSpPr/>
            <p:nvPr/>
          </p:nvGrpSpPr>
          <p:grpSpPr>
            <a:xfrm>
              <a:off x="1162050" y="1371600"/>
              <a:ext cx="1007745" cy="3528060"/>
              <a:chOff x="1152128" y="1368152"/>
              <a:chExt cx="1008112" cy="4752528"/>
            </a:xfrm>
          </p:grpSpPr>
          <p:sp>
            <p:nvSpPr>
              <p:cNvPr id="71" name="矩形 70"/>
              <p:cNvSpPr/>
              <p:nvPr/>
            </p:nvSpPr>
            <p:spPr>
              <a:xfrm>
                <a:off x="1152128" y="2376264"/>
                <a:ext cx="288032" cy="3312368"/>
              </a:xfrm>
              <a:prstGeom prst="rect">
                <a:avLst/>
              </a:prstGeom>
              <a:solidFill>
                <a:srgbClr val="EEA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2" name="矩形 71"/>
              <p:cNvSpPr/>
              <p:nvPr/>
            </p:nvSpPr>
            <p:spPr>
              <a:xfrm>
                <a:off x="1440159" y="2376266"/>
                <a:ext cx="478493" cy="3312366"/>
              </a:xfrm>
              <a:prstGeom prst="rect">
                <a:avLst/>
              </a:prstGeom>
              <a:solidFill>
                <a:srgbClr val="F0B7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3" name="矩形 72"/>
              <p:cNvSpPr/>
              <p:nvPr/>
            </p:nvSpPr>
            <p:spPr>
              <a:xfrm>
                <a:off x="1872208" y="2376264"/>
                <a:ext cx="288032" cy="3312368"/>
              </a:xfrm>
              <a:prstGeom prst="rect">
                <a:avLst/>
              </a:prstGeom>
              <a:solidFill>
                <a:srgbClr val="F4CA8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4" name="梯形 73"/>
              <p:cNvSpPr/>
              <p:nvPr/>
            </p:nvSpPr>
            <p:spPr>
              <a:xfrm>
                <a:off x="1152128" y="1800200"/>
                <a:ext cx="1008112" cy="576064"/>
              </a:xfrm>
              <a:prstGeom prst="trapezoid">
                <a:avLst>
                  <a:gd name="adj" fmla="val 70558"/>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5" name="等腰三角形 74"/>
              <p:cNvSpPr/>
              <p:nvPr/>
            </p:nvSpPr>
            <p:spPr>
              <a:xfrm>
                <a:off x="1440160" y="1368152"/>
                <a:ext cx="432048" cy="43204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6" name="矩形 75"/>
              <p:cNvSpPr/>
              <p:nvPr/>
            </p:nvSpPr>
            <p:spPr>
              <a:xfrm>
                <a:off x="1152128" y="5688632"/>
                <a:ext cx="1008112" cy="216024"/>
              </a:xfrm>
              <a:prstGeom prst="rect">
                <a:avLst/>
              </a:prstGeom>
              <a:solidFill>
                <a:srgbClr val="F8DC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7" name="同侧圆角矩形 76"/>
              <p:cNvSpPr/>
              <p:nvPr/>
            </p:nvSpPr>
            <p:spPr>
              <a:xfrm flipV="1">
                <a:off x="1152128" y="5904656"/>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nvGrpSpPr>
            <p:cNvPr id="63" name="组合 62"/>
            <p:cNvGrpSpPr/>
            <p:nvPr/>
          </p:nvGrpSpPr>
          <p:grpSpPr>
            <a:xfrm>
              <a:off x="2381253" y="152400"/>
              <a:ext cx="1223646" cy="4738370"/>
              <a:chOff x="2376264" y="157967"/>
              <a:chExt cx="1008112" cy="4964224"/>
            </a:xfrm>
          </p:grpSpPr>
          <p:sp>
            <p:nvSpPr>
              <p:cNvPr id="64" name="矩形 63"/>
              <p:cNvSpPr/>
              <p:nvPr/>
            </p:nvSpPr>
            <p:spPr>
              <a:xfrm>
                <a:off x="2376264" y="1377775"/>
                <a:ext cx="288032" cy="3312368"/>
              </a:xfrm>
              <a:prstGeom prst="rect">
                <a:avLst/>
              </a:prstGeom>
              <a:solidFill>
                <a:srgbClr val="2DBD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5" name="矩形 64"/>
              <p:cNvSpPr/>
              <p:nvPr/>
            </p:nvSpPr>
            <p:spPr>
              <a:xfrm>
                <a:off x="2664293" y="1377775"/>
                <a:ext cx="467826" cy="3312367"/>
              </a:xfrm>
              <a:prstGeom prst="rect">
                <a:avLst/>
              </a:prstGeom>
              <a:solidFill>
                <a:srgbClr val="58CB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6" name="矩形 65"/>
              <p:cNvSpPr/>
              <p:nvPr/>
            </p:nvSpPr>
            <p:spPr>
              <a:xfrm>
                <a:off x="3096344" y="1377775"/>
                <a:ext cx="288032" cy="3312368"/>
              </a:xfrm>
              <a:prstGeom prst="rect">
                <a:avLst/>
              </a:prstGeom>
              <a:solidFill>
                <a:srgbClr val="8DD8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7" name="梯形 66"/>
              <p:cNvSpPr/>
              <p:nvPr/>
            </p:nvSpPr>
            <p:spPr>
              <a:xfrm>
                <a:off x="2376264" y="671411"/>
                <a:ext cx="1008112" cy="706364"/>
              </a:xfrm>
              <a:prstGeom prst="trapezoid">
                <a:avLst>
                  <a:gd name="adj" fmla="val 48043"/>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8" name="等腰三角形 67"/>
              <p:cNvSpPr/>
              <p:nvPr/>
            </p:nvSpPr>
            <p:spPr>
              <a:xfrm>
                <a:off x="2636910" y="157967"/>
                <a:ext cx="474406" cy="52883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69" name="矩形 68"/>
              <p:cNvSpPr/>
              <p:nvPr/>
            </p:nvSpPr>
            <p:spPr>
              <a:xfrm>
                <a:off x="2376264" y="4690143"/>
                <a:ext cx="1008112" cy="216024"/>
              </a:xfrm>
              <a:prstGeom prst="rect">
                <a:avLst/>
              </a:prstGeom>
              <a:solidFill>
                <a:srgbClr val="BDE8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sp>
            <p:nvSpPr>
              <p:cNvPr id="70" name="同侧圆角矩形 69"/>
              <p:cNvSpPr/>
              <p:nvPr/>
            </p:nvSpPr>
            <p:spPr>
              <a:xfrm flipV="1">
                <a:off x="2376264" y="4906167"/>
                <a:ext cx="1008112" cy="216024"/>
              </a:xfrm>
              <a:prstGeom prst="round2Same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zh-CN" altLang="en-US"/>
              </a:p>
            </p:txBody>
          </p:sp>
        </p:grpSp>
      </p:grpSp>
      <p:sp>
        <p:nvSpPr>
          <p:cNvPr id="85" name="文本框 84"/>
          <p:cNvSpPr txBox="1"/>
          <p:nvPr/>
        </p:nvSpPr>
        <p:spPr>
          <a:xfrm>
            <a:off x="1381125" y="648335"/>
            <a:ext cx="8411210" cy="645160"/>
          </a:xfrm>
          <a:prstGeom prst="rect">
            <a:avLst/>
          </a:prstGeom>
          <a:noFill/>
        </p:spPr>
        <p:txBody>
          <a:bodyPr wrap="square" rtlCol="0">
            <a:spAutoFit/>
          </a:bodyPr>
          <a:lstStyle/>
          <a:p>
            <a:pPr algn="dist"/>
            <a:r>
              <a:rPr lang="zh-CN" altLang="en-US" sz="3600" b="1" dirty="0">
                <a:solidFill>
                  <a:srgbClr val="FE6A83"/>
                </a:solidFill>
                <a:latin typeface="微软雅黑" panose="020B0503020204020204" charset="-122"/>
                <a:ea typeface="微软雅黑" panose="020B0503020204020204" charset="-122"/>
                <a:sym typeface="+mn-ea"/>
              </a:rPr>
              <a:t>拓展阅读</a:t>
            </a:r>
            <a:r>
              <a:rPr lang="en-US" altLang="zh-CN" sz="3600" b="1" dirty="0">
                <a:solidFill>
                  <a:srgbClr val="FE6A83"/>
                </a:solidFill>
                <a:latin typeface="微软雅黑" panose="020B0503020204020204" charset="-122"/>
                <a:ea typeface="微软雅黑" panose="020B0503020204020204" charset="-122"/>
                <a:sym typeface="+mn-ea"/>
              </a:rPr>
              <a:t>——人际关系建立和发展</a:t>
            </a:r>
            <a:endParaRPr lang="zh-CN" altLang="en-US" sz="3600" b="1" dirty="0">
              <a:solidFill>
                <a:srgbClr val="FE6A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2000"/>
                                        <p:tgtEl>
                                          <p:spTgt spid="85"/>
                                        </p:tgtEl>
                                      </p:cBhvr>
                                    </p:animEffect>
                                  </p:childTnLst>
                                </p:cTn>
                              </p:par>
                              <p:par>
                                <p:cTn id="11" presetID="2" presetClass="entr" presetSubtype="8" fill="hold" grpId="0" nodeType="withEffect">
                                  <p:stCondLst>
                                    <p:cond delay="225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250" fill="hold"/>
                                        <p:tgtEl>
                                          <p:spTgt spid="4"/>
                                        </p:tgtEl>
                                        <p:attrNameLst>
                                          <p:attrName>ppt_x</p:attrName>
                                        </p:attrNameLst>
                                      </p:cBhvr>
                                      <p:tavLst>
                                        <p:tav tm="0">
                                          <p:val>
                                            <p:strVal val="0-#ppt_w/2"/>
                                          </p:val>
                                        </p:tav>
                                        <p:tav tm="100000">
                                          <p:val>
                                            <p:strVal val="#ppt_x"/>
                                          </p:val>
                                        </p:tav>
                                      </p:tavLst>
                                    </p:anim>
                                    <p:anim calcmode="lin" valueType="num">
                                      <p:cBhvr additive="base">
                                        <p:cTn id="14" dur="2250" fill="hold"/>
                                        <p:tgtEl>
                                          <p:spTgt spid="4"/>
                                        </p:tgtEl>
                                        <p:attrNameLst>
                                          <p:attrName>ppt_y</p:attrName>
                                        </p:attrNameLst>
                                      </p:cBhvr>
                                      <p:tavLst>
                                        <p:tav tm="0">
                                          <p:val>
                                            <p:strVal val="#ppt_y"/>
                                          </p:val>
                                        </p:tav>
                                        <p:tav tm="100000">
                                          <p:val>
                                            <p:strVal val="#ppt_y"/>
                                          </p:val>
                                        </p:tav>
                                      </p:tavLst>
                                    </p:anim>
                                  </p:childTnLst>
                                </p:cTn>
                              </p:par>
                              <p:par>
                                <p:cTn id="15" presetID="53" presetClass="entr" presetSubtype="16" fill="hold" grpId="0" nodeType="withEffect">
                                  <p:stCondLst>
                                    <p:cond delay="500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31" presetClass="entr" presetSubtype="0" fill="hold" grpId="0" nodeType="withEffect">
                                  <p:stCondLst>
                                    <p:cond delay="60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1000" fill="hold"/>
                                        <p:tgtEl>
                                          <p:spTgt spid="50"/>
                                        </p:tgtEl>
                                        <p:attrNameLst>
                                          <p:attrName>ppt_w</p:attrName>
                                        </p:attrNameLst>
                                      </p:cBhvr>
                                      <p:tavLst>
                                        <p:tav tm="0">
                                          <p:val>
                                            <p:fltVal val="0"/>
                                          </p:val>
                                        </p:tav>
                                        <p:tav tm="100000">
                                          <p:val>
                                            <p:strVal val="#ppt_w"/>
                                          </p:val>
                                        </p:tav>
                                      </p:tavLst>
                                    </p:anim>
                                    <p:anim calcmode="lin" valueType="num">
                                      <p:cBhvr>
                                        <p:cTn id="23" dur="1000" fill="hold"/>
                                        <p:tgtEl>
                                          <p:spTgt spid="50"/>
                                        </p:tgtEl>
                                        <p:attrNameLst>
                                          <p:attrName>ppt_h</p:attrName>
                                        </p:attrNameLst>
                                      </p:cBhvr>
                                      <p:tavLst>
                                        <p:tav tm="0">
                                          <p:val>
                                            <p:fltVal val="0"/>
                                          </p:val>
                                        </p:tav>
                                        <p:tav tm="100000">
                                          <p:val>
                                            <p:strVal val="#ppt_h"/>
                                          </p:val>
                                        </p:tav>
                                      </p:tavLst>
                                    </p:anim>
                                    <p:anim calcmode="lin" valueType="num">
                                      <p:cBhvr>
                                        <p:cTn id="24" dur="1000" fill="hold"/>
                                        <p:tgtEl>
                                          <p:spTgt spid="50"/>
                                        </p:tgtEl>
                                        <p:attrNameLst>
                                          <p:attrName>style.rotation</p:attrName>
                                        </p:attrNameLst>
                                      </p:cBhvr>
                                      <p:tavLst>
                                        <p:tav tm="0">
                                          <p:val>
                                            <p:fltVal val="90"/>
                                          </p:val>
                                        </p:tav>
                                        <p:tav tm="100000">
                                          <p:val>
                                            <p:fltVal val="0"/>
                                          </p:val>
                                        </p:tav>
                                      </p:tavLst>
                                    </p:anim>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0" grpId="0" bldLvl="0" animBg="1"/>
      <p:bldP spid="51" grpId="0" bldLvl="0" animBg="1"/>
      <p:bldP spid="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70216"/>
          <a:stretch>
            <a:fillRect/>
          </a:stretch>
        </p:blipFill>
        <p:spPr>
          <a:xfrm>
            <a:off x="-25519" y="-254833"/>
            <a:ext cx="12232509" cy="2049343"/>
          </a:xfrm>
          <a:prstGeom prst="rect">
            <a:avLst/>
          </a:prstGeom>
        </p:spPr>
      </p:pic>
      <p:sp>
        <p:nvSpPr>
          <p:cNvPr id="22" name="流程图: 文档 21"/>
          <p:cNvSpPr/>
          <p:nvPr/>
        </p:nvSpPr>
        <p:spPr>
          <a:xfrm flipV="1">
            <a:off x="0" y="5897880"/>
            <a:ext cx="12192000" cy="960120"/>
          </a:xfrm>
          <a:prstGeom prst="flowChartDocument">
            <a:avLst/>
          </a:prstGeom>
          <a:solidFill>
            <a:srgbClr val="5FD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文档 48"/>
          <p:cNvSpPr/>
          <p:nvPr/>
        </p:nvSpPr>
        <p:spPr>
          <a:xfrm flipH="1" flipV="1">
            <a:off x="0" y="5440680"/>
            <a:ext cx="12192000" cy="1417320"/>
          </a:xfrm>
          <a:prstGeom prst="flowChartDocument">
            <a:avLst/>
          </a:prstGeom>
          <a:solidFill>
            <a:srgbClr val="0BC2E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custDataLst>
              <p:tags r:id="rId2"/>
            </p:custDataLst>
          </p:nvPr>
        </p:nvCxnSpPr>
        <p:spPr>
          <a:xfrm>
            <a:off x="4152186" y="3404804"/>
            <a:ext cx="293391"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2" name="椭圆 1"/>
          <p:cNvSpPr/>
          <p:nvPr>
            <p:custDataLst>
              <p:tags r:id="rId3"/>
            </p:custDataLst>
          </p:nvPr>
        </p:nvSpPr>
        <p:spPr>
          <a:xfrm>
            <a:off x="2825117" y="2780928"/>
            <a:ext cx="1296144" cy="1296144"/>
          </a:xfrm>
          <a:prstGeom prst="ellipse">
            <a:avLst/>
          </a:prstGeom>
          <a:solidFill>
            <a:sysClr val="window" lastClr="FFFFFF"/>
          </a:solidFill>
          <a:ln w="5715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dirty="0">
              <a:solidFill>
                <a:srgbClr val="000000"/>
              </a:solidFill>
              <a:latin typeface="微软雅黑" panose="020B0503020204020204" charset="-122"/>
              <a:ea typeface="微软雅黑" panose="020B0503020204020204" charset="-122"/>
              <a:cs typeface="+mn-ea"/>
            </a:endParaRPr>
          </a:p>
        </p:txBody>
      </p:sp>
      <p:sp>
        <p:nvSpPr>
          <p:cNvPr id="3" name="文本框 2"/>
          <p:cNvSpPr txBox="1"/>
          <p:nvPr>
            <p:custDataLst>
              <p:tags r:id="rId4"/>
            </p:custDataLst>
          </p:nvPr>
        </p:nvSpPr>
        <p:spPr>
          <a:xfrm>
            <a:off x="2664060" y="3080645"/>
            <a:ext cx="1618615" cy="462915"/>
          </a:xfrm>
          <a:prstGeom prst="rect">
            <a:avLst/>
          </a:prstGeom>
          <a:noFill/>
        </p:spPr>
        <p:txBody>
          <a:bodyPr wrap="square" rtlCol="0"/>
          <a:lstStyle/>
          <a:p>
            <a:pPr algn="ctr" fontAlgn="auto">
              <a:lnSpc>
                <a:spcPct val="120000"/>
              </a:lnSpc>
            </a:pPr>
            <a:r>
              <a:rPr lang="zh-CN" altLang="en-US" sz="2800" b="1" spc="300" dirty="0">
                <a:solidFill>
                  <a:srgbClr val="000000">
                    <a:lumMod val="75000"/>
                    <a:lumOff val="25000"/>
                  </a:srgbClr>
                </a:solidFill>
                <a:uFillTx/>
                <a:latin typeface="微软雅黑" panose="020B0503020204020204" charset="-122"/>
                <a:ea typeface="微软雅黑" panose="020B0503020204020204" charset="-122"/>
              </a:rPr>
              <a:t>总结</a:t>
            </a:r>
            <a:endParaRPr lang="zh-CN" altLang="en-US" sz="2800" b="1" spc="300" dirty="0">
              <a:solidFill>
                <a:srgbClr val="000000">
                  <a:lumMod val="75000"/>
                  <a:lumOff val="25000"/>
                </a:srgbClr>
              </a:solidFill>
              <a:uFillTx/>
              <a:latin typeface="微软雅黑" panose="020B0503020204020204" charset="-122"/>
              <a:ea typeface="微软雅黑" panose="020B0503020204020204" charset="-122"/>
            </a:endParaRPr>
          </a:p>
        </p:txBody>
      </p:sp>
      <p:cxnSp>
        <p:nvCxnSpPr>
          <p:cNvPr id="6" name="直接连接符 5"/>
          <p:cNvCxnSpPr/>
          <p:nvPr>
            <p:custDataLst>
              <p:tags r:id="rId5"/>
            </p:custDataLst>
          </p:nvPr>
        </p:nvCxnSpPr>
        <p:spPr>
          <a:xfrm>
            <a:off x="4445635" y="4402455"/>
            <a:ext cx="655320"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7" name="直接连接符 6"/>
          <p:cNvCxnSpPr/>
          <p:nvPr>
            <p:custDataLst>
              <p:tags r:id="rId6"/>
            </p:custDataLst>
          </p:nvPr>
        </p:nvCxnSpPr>
        <p:spPr>
          <a:xfrm>
            <a:off x="4445635" y="3404870"/>
            <a:ext cx="655320"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cxnSp>
        <p:nvCxnSpPr>
          <p:cNvPr id="8" name="直接连接符 7"/>
          <p:cNvCxnSpPr/>
          <p:nvPr>
            <p:custDataLst>
              <p:tags r:id="rId7"/>
            </p:custDataLst>
          </p:nvPr>
        </p:nvCxnSpPr>
        <p:spPr>
          <a:xfrm>
            <a:off x="4445635" y="2415540"/>
            <a:ext cx="655320"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9" name="椭圆 8"/>
          <p:cNvSpPr/>
          <p:nvPr>
            <p:custDataLst>
              <p:tags r:id="rId8"/>
            </p:custDataLst>
          </p:nvPr>
        </p:nvSpPr>
        <p:spPr>
          <a:xfrm>
            <a:off x="4829810" y="2197100"/>
            <a:ext cx="464185" cy="464185"/>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 name="任意多边形 10"/>
          <p:cNvSpPr/>
          <p:nvPr>
            <p:custDataLst>
              <p:tags r:id="rId9"/>
            </p:custDataLst>
          </p:nvPr>
        </p:nvSpPr>
        <p:spPr bwMode="auto">
          <a:xfrm>
            <a:off x="4925060" y="2298065"/>
            <a:ext cx="272415" cy="262255"/>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文本框 23"/>
          <p:cNvSpPr txBox="1"/>
          <p:nvPr>
            <p:custDataLst>
              <p:tags r:id="rId10"/>
            </p:custDataLst>
          </p:nvPr>
        </p:nvSpPr>
        <p:spPr>
          <a:xfrm>
            <a:off x="6429375" y="2154555"/>
            <a:ext cx="2646680"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latin typeface="微软雅黑" panose="020B0503020204020204" charset="-122"/>
                <a:ea typeface="微软雅黑" panose="020B0503020204020204" charset="-122"/>
              </a:rPr>
              <a:t>人际关系概述</a:t>
            </a:r>
            <a:endParaRPr lang="zh-CN" altLang="en-US" sz="2000" spc="300" dirty="0">
              <a:latin typeface="微软雅黑" panose="020B0503020204020204" charset="-122"/>
              <a:ea typeface="微软雅黑" panose="020B0503020204020204" charset="-122"/>
            </a:endParaRPr>
          </a:p>
        </p:txBody>
      </p:sp>
      <p:cxnSp>
        <p:nvCxnSpPr>
          <p:cNvPr id="33" name="直接连接符 32"/>
          <p:cNvCxnSpPr/>
          <p:nvPr>
            <p:custDataLst>
              <p:tags r:id="rId11"/>
            </p:custDataLst>
          </p:nvPr>
        </p:nvCxnSpPr>
        <p:spPr>
          <a:xfrm>
            <a:off x="5401945" y="2415540"/>
            <a:ext cx="795020"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1" name="椭圆 40"/>
          <p:cNvSpPr/>
          <p:nvPr>
            <p:custDataLst>
              <p:tags r:id="rId12"/>
            </p:custDataLst>
          </p:nvPr>
        </p:nvSpPr>
        <p:spPr>
          <a:xfrm>
            <a:off x="4843145" y="3175000"/>
            <a:ext cx="464185" cy="464185"/>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13"/>
            </p:custDataLst>
          </p:nvPr>
        </p:nvSpPr>
        <p:spPr bwMode="auto">
          <a:xfrm>
            <a:off x="4940935" y="3281045"/>
            <a:ext cx="272415" cy="262255"/>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43" name="直接连接符 42"/>
          <p:cNvCxnSpPr/>
          <p:nvPr>
            <p:custDataLst>
              <p:tags r:id="rId14"/>
            </p:custDataLst>
          </p:nvPr>
        </p:nvCxnSpPr>
        <p:spPr>
          <a:xfrm flipH="1">
            <a:off x="5399405" y="3404870"/>
            <a:ext cx="79946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5" name="文本框 44"/>
          <p:cNvSpPr txBox="1"/>
          <p:nvPr>
            <p:custDataLst>
              <p:tags r:id="rId15"/>
            </p:custDataLst>
          </p:nvPr>
        </p:nvSpPr>
        <p:spPr>
          <a:xfrm>
            <a:off x="6429375" y="4182745"/>
            <a:ext cx="4100195"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1AA3AA"/>
                </a:solidFill>
                <a:latin typeface="微软雅黑" panose="020B0503020204020204" charset="-122"/>
                <a:ea typeface="微软雅黑" panose="020B0503020204020204" charset="-122"/>
              </a:rPr>
              <a:t>小学生人际关系的指导与调节</a:t>
            </a:r>
            <a:endParaRPr lang="zh-CN" altLang="en-US" sz="2000" spc="300" dirty="0">
              <a:solidFill>
                <a:srgbClr val="1AA3AA"/>
              </a:solidFill>
              <a:latin typeface="微软雅黑" panose="020B0503020204020204" charset="-122"/>
              <a:ea typeface="微软雅黑" panose="020B0503020204020204" charset="-122"/>
            </a:endParaRPr>
          </a:p>
        </p:txBody>
      </p:sp>
      <p:sp>
        <p:nvSpPr>
          <p:cNvPr id="48" name="椭圆 47"/>
          <p:cNvSpPr/>
          <p:nvPr>
            <p:custDataLst>
              <p:tags r:id="rId16"/>
            </p:custDataLst>
          </p:nvPr>
        </p:nvSpPr>
        <p:spPr>
          <a:xfrm>
            <a:off x="4843145" y="4153535"/>
            <a:ext cx="464185" cy="464185"/>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20"/>
          <p:cNvSpPr/>
          <p:nvPr>
            <p:custDataLst>
              <p:tags r:id="rId17"/>
            </p:custDataLst>
          </p:nvPr>
        </p:nvSpPr>
        <p:spPr bwMode="auto">
          <a:xfrm>
            <a:off x="4939030" y="4254500"/>
            <a:ext cx="272415" cy="262255"/>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26" name="直接连接符 25"/>
          <p:cNvCxnSpPr/>
          <p:nvPr>
            <p:custDataLst>
              <p:tags r:id="rId18"/>
            </p:custDataLst>
          </p:nvPr>
        </p:nvCxnSpPr>
        <p:spPr>
          <a:xfrm flipH="1">
            <a:off x="5399405" y="4402455"/>
            <a:ext cx="799465"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5" name="文本框 54"/>
          <p:cNvSpPr txBox="1"/>
          <p:nvPr>
            <p:custDataLst>
              <p:tags r:id="rId19"/>
            </p:custDataLst>
          </p:nvPr>
        </p:nvSpPr>
        <p:spPr>
          <a:xfrm>
            <a:off x="6429375" y="3108960"/>
            <a:ext cx="2646680" cy="405765"/>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3498DB"/>
                </a:solidFill>
                <a:latin typeface="微软雅黑" panose="020B0503020204020204" charset="-122"/>
                <a:ea typeface="微软雅黑" panose="020B0503020204020204" charset="-122"/>
              </a:rPr>
              <a:t>班级中的人际关系</a:t>
            </a:r>
            <a:endParaRPr lang="zh-CN" altLang="en-US" sz="2000" spc="300" dirty="0">
              <a:solidFill>
                <a:srgbClr val="3498DB"/>
              </a:solidFill>
              <a:latin typeface="微软雅黑" panose="020B0503020204020204" charset="-122"/>
              <a:ea typeface="微软雅黑" panose="020B0503020204020204" charset="-122"/>
            </a:endParaRPr>
          </a:p>
        </p:txBody>
      </p:sp>
      <p:cxnSp>
        <p:nvCxnSpPr>
          <p:cNvPr id="27" name="直接连接符 26"/>
          <p:cNvCxnSpPr/>
          <p:nvPr>
            <p:custDataLst>
              <p:tags r:id="rId20"/>
            </p:custDataLst>
          </p:nvPr>
        </p:nvCxnSpPr>
        <p:spPr>
          <a:xfrm>
            <a:off x="4445635" y="2425065"/>
            <a:ext cx="0" cy="1976755"/>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4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628583"/>
            <a:ext cx="8280000" cy="2168525"/>
          </a:xfrm>
          <a:prstGeom prst="rect">
            <a:avLst/>
          </a:prstGeom>
        </p:spPr>
        <p:txBody>
          <a:bodyPr wrap="square" anchor="ctr" anchorCtr="0">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人际交往是人基本的社会性需要，良好的人际关系对于个体的身心健康、学习等具有重要的促进作用。而对于小学生而言，人际关系主要表现为亲子关系、同伴关系及师生关系。人际关系的发展是儿童社会化的重要内容，也是影响小学生学习的重要条件，教育者必须了解班级中人际关系的特点及其对学生的影响，才能有效地对小学生的人际关系进行指导。</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04000" cy="249174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掌握人际关系、交往的概念及常见的影响交往的心理效应。</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掌握小学生主要的人际关系及其特点，理解期望效应，认识期望效应对学生的影响。</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通过学习，在以后的教育教学实践中能够对小学生的人际关系进行正确的指导与调节。</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501305" y="3931920"/>
            <a:ext cx="3203575" cy="1891665"/>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通过自主学习、小组讨论等方式，分析和概括小学生人际关系的特点。</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学会运用发现式学习、合作探究式学习等方式来理解和掌握知识。</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50625" y="3931920"/>
            <a:ext cx="3203575" cy="249174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调整自己的认知结构，对人际交往形成积极、正确的认识。</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加强交往的实际锻炼和交往技巧的培养，体会伙伴之间友谊的珍贵。</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3. 通过训练，在人际交往中形成良好的态度、行为、技能和技巧，推动自身人格的成长与成熟，增进心理健康。</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3736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2299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348990" y="0"/>
            <a:ext cx="884301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51897" y="3028781"/>
            <a:ext cx="1749322" cy="829945"/>
          </a:xfrm>
          <a:prstGeom prst="rect">
            <a:avLst/>
          </a:prstGeom>
          <a:noFill/>
        </p:spPr>
        <p:txBody>
          <a:bodyPr wrap="square" rtlCol="0">
            <a:spAutoFit/>
          </a:bodyPr>
          <a:p>
            <a:pPr algn="dist"/>
            <a:r>
              <a:rPr lang="zh-CN" altLang="en-US" sz="4800" b="1" dirty="0">
                <a:solidFill>
                  <a:srgbClr val="0AB2D4"/>
                </a:solidFill>
                <a:latin typeface="微软雅黑" panose="020B0503020204020204" charset="-122"/>
                <a:ea typeface="微软雅黑" panose="020B0503020204020204" charset="-122"/>
              </a:rPr>
              <a:t>案例</a:t>
            </a:r>
            <a:endParaRPr lang="zh-CN" altLang="en-US" sz="4800" b="1" dirty="0">
              <a:solidFill>
                <a:srgbClr val="0AB2D4"/>
              </a:solidFill>
              <a:latin typeface="微软雅黑" panose="020B0503020204020204" charset="-122"/>
              <a:ea typeface="微软雅黑" panose="020B0503020204020204" charset="-122"/>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2126" r="76493"/>
          <a:stretch>
            <a:fillRect/>
          </a:stretch>
        </p:blipFill>
        <p:spPr>
          <a:xfrm>
            <a:off x="0" y="-50203"/>
            <a:ext cx="1397725" cy="6908203"/>
          </a:xfrm>
          <a:prstGeom prst="rect">
            <a:avLst/>
          </a:prstGeom>
          <a:effectLst>
            <a:outerShdw blurRad="114300" dist="63500" dir="2700000" algn="tl" rotWithShape="0">
              <a:prstClr val="black">
                <a:alpha val="30000"/>
              </a:prstClr>
            </a:outerShdw>
          </a:effectLst>
        </p:spPr>
      </p:pic>
      <p:grpSp>
        <p:nvGrpSpPr>
          <p:cNvPr id="13" name="组合 12"/>
          <p:cNvGrpSpPr/>
          <p:nvPr/>
        </p:nvGrpSpPr>
        <p:grpSpPr>
          <a:xfrm rot="20419344">
            <a:off x="1666832" y="1904806"/>
            <a:ext cx="939530" cy="939165"/>
            <a:chOff x="-2512887" y="3048725"/>
            <a:chExt cx="1875041" cy="1874313"/>
          </a:xfrm>
          <a:solidFill>
            <a:srgbClr val="FFC000"/>
          </a:solidFill>
          <a:effectLst/>
        </p:grpSpPr>
        <p:sp>
          <p:nvSpPr>
            <p:cNvPr id="15" name="椭圆 30"/>
            <p:cNvSpPr/>
            <p:nvPr/>
          </p:nvSpPr>
          <p:spPr>
            <a:xfrm>
              <a:off x="-2081504" y="3480773"/>
              <a:ext cx="1008112" cy="1008112"/>
            </a:xfrm>
            <a:custGeom>
              <a:avLst/>
              <a:gdLst/>
              <a:ahLst/>
              <a:cxnLst/>
              <a:rect l="l" t="t" r="r" b="b"/>
              <a:pathLst>
                <a:path w="1512168" h="1512168">
                  <a:moveTo>
                    <a:pt x="756084" y="144016"/>
                  </a:moveTo>
                  <a:cubicBezTo>
                    <a:pt x="418048" y="144016"/>
                    <a:pt x="144016" y="418048"/>
                    <a:pt x="144016" y="756084"/>
                  </a:cubicBezTo>
                  <a:cubicBezTo>
                    <a:pt x="144016" y="1094120"/>
                    <a:pt x="418048" y="1368152"/>
                    <a:pt x="756084" y="1368152"/>
                  </a:cubicBezTo>
                  <a:cubicBezTo>
                    <a:pt x="1094120" y="1368152"/>
                    <a:pt x="1368152" y="1094120"/>
                    <a:pt x="1368152" y="756084"/>
                  </a:cubicBezTo>
                  <a:cubicBezTo>
                    <a:pt x="1368152" y="418048"/>
                    <a:pt x="1094120" y="144016"/>
                    <a:pt x="756084" y="144016"/>
                  </a:cubicBezTo>
                  <a:close/>
                  <a:moveTo>
                    <a:pt x="756084" y="0"/>
                  </a:moveTo>
                  <a:cubicBezTo>
                    <a:pt x="1173658" y="0"/>
                    <a:pt x="1512168" y="338510"/>
                    <a:pt x="1512168" y="756084"/>
                  </a:cubicBezTo>
                  <a:cubicBezTo>
                    <a:pt x="1512168" y="1173658"/>
                    <a:pt x="1173658" y="1512168"/>
                    <a:pt x="756084" y="1512168"/>
                  </a:cubicBezTo>
                  <a:cubicBezTo>
                    <a:pt x="338510" y="1512168"/>
                    <a:pt x="0" y="1173658"/>
                    <a:pt x="0" y="756084"/>
                  </a:cubicBezTo>
                  <a:cubicBezTo>
                    <a:pt x="0" y="338510"/>
                    <a:pt x="338510" y="0"/>
                    <a:pt x="7560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1680279" y="3048725"/>
              <a:ext cx="144017" cy="1872208"/>
              <a:chOff x="980728" y="2072680"/>
              <a:chExt cx="144017" cy="1872208"/>
            </a:xfrm>
            <a:grpFill/>
          </p:grpSpPr>
          <p:sp>
            <p:nvSpPr>
              <p:cNvPr id="26" name="圆角矩形 25"/>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7" name="组合 16"/>
            <p:cNvGrpSpPr/>
            <p:nvPr/>
          </p:nvGrpSpPr>
          <p:grpSpPr>
            <a:xfrm rot="1800000">
              <a:off x="-1680279" y="3048725"/>
              <a:ext cx="144017" cy="1872208"/>
              <a:chOff x="980728" y="2072680"/>
              <a:chExt cx="144017" cy="1872208"/>
            </a:xfrm>
            <a:grpFill/>
          </p:grpSpPr>
          <p:sp>
            <p:nvSpPr>
              <p:cNvPr id="24" name="圆角矩形 23"/>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3600000">
              <a:off x="-1648225" y="3049130"/>
              <a:ext cx="144017" cy="1872208"/>
              <a:chOff x="980728" y="2072680"/>
              <a:chExt cx="144017" cy="1872208"/>
            </a:xfrm>
            <a:grpFill/>
          </p:grpSpPr>
          <p:sp>
            <p:nvSpPr>
              <p:cNvPr id="22" name="圆角矩形 21"/>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rot="5400000">
              <a:off x="-1648792" y="3048563"/>
              <a:ext cx="144017" cy="1872208"/>
              <a:chOff x="980728" y="2072680"/>
              <a:chExt cx="144017" cy="1872208"/>
            </a:xfrm>
            <a:grpFill/>
          </p:grpSpPr>
          <p:sp>
            <p:nvSpPr>
              <p:cNvPr id="20" name="圆角矩形 19"/>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8" name="组合 27"/>
            <p:cNvGrpSpPr/>
            <p:nvPr/>
          </p:nvGrpSpPr>
          <p:grpSpPr>
            <a:xfrm rot="7200000">
              <a:off x="-1645959" y="3047998"/>
              <a:ext cx="144017" cy="1872208"/>
              <a:chOff x="980728" y="2072680"/>
              <a:chExt cx="144017" cy="1872208"/>
            </a:xfrm>
            <a:grpFill/>
          </p:grpSpPr>
          <p:sp>
            <p:nvSpPr>
              <p:cNvPr id="29" name="圆角矩形 28"/>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1" name="组合 30"/>
            <p:cNvGrpSpPr/>
            <p:nvPr/>
          </p:nvGrpSpPr>
          <p:grpSpPr>
            <a:xfrm rot="9000000">
              <a:off x="-1639727" y="3050830"/>
              <a:ext cx="144017" cy="1872208"/>
              <a:chOff x="980728" y="2072680"/>
              <a:chExt cx="144017" cy="1872208"/>
            </a:xfrm>
            <a:grpFill/>
          </p:grpSpPr>
          <p:sp>
            <p:nvSpPr>
              <p:cNvPr id="32" name="圆角矩形 31"/>
              <p:cNvSpPr/>
              <p:nvPr/>
            </p:nvSpPr>
            <p:spPr>
              <a:xfrm flipH="1">
                <a:off x="980728" y="2072680"/>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flipH="1">
                <a:off x="980728" y="3584848"/>
                <a:ext cx="144017" cy="36004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4" name="椭圆 33"/>
          <p:cNvSpPr/>
          <p:nvPr/>
        </p:nvSpPr>
        <p:spPr>
          <a:xfrm>
            <a:off x="10922588" y="5519147"/>
            <a:ext cx="767071" cy="767071"/>
          </a:xfrm>
          <a:prstGeom prst="ellipse">
            <a:avLst/>
          </a:prstGeom>
          <a:solidFill>
            <a:srgbClr val="FFC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11200030" y="5822410"/>
            <a:ext cx="1176734" cy="1176734"/>
          </a:xfrm>
          <a:prstGeom prst="ellipse">
            <a:avLst/>
          </a:prstGeom>
          <a:solidFill>
            <a:srgbClr val="00B0F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9874391" y="5434987"/>
            <a:ext cx="888548" cy="888548"/>
          </a:xfrm>
          <a:prstGeom prst="ellipse">
            <a:avLst/>
          </a:prstGeom>
          <a:solidFill>
            <a:srgbClr val="FF6699">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椭圆 36"/>
          <p:cNvSpPr/>
          <p:nvPr/>
        </p:nvSpPr>
        <p:spPr>
          <a:xfrm>
            <a:off x="11356990" y="4245354"/>
            <a:ext cx="552997" cy="552997"/>
          </a:xfrm>
          <a:prstGeom prst="ellipse">
            <a:avLst/>
          </a:prstGeom>
          <a:solidFill>
            <a:srgbClr val="92D05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椭圆 37"/>
          <p:cNvSpPr/>
          <p:nvPr/>
        </p:nvSpPr>
        <p:spPr>
          <a:xfrm>
            <a:off x="9215895" y="6151602"/>
            <a:ext cx="552997" cy="552997"/>
          </a:xfrm>
          <a:prstGeom prst="ellipse">
            <a:avLst/>
          </a:prstGeom>
          <a:solidFill>
            <a:srgbClr val="92D05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椭圆 38"/>
          <p:cNvSpPr/>
          <p:nvPr/>
        </p:nvSpPr>
        <p:spPr>
          <a:xfrm>
            <a:off x="7087603" y="5611415"/>
            <a:ext cx="849345" cy="849345"/>
          </a:xfrm>
          <a:prstGeom prst="ellipse">
            <a:avLst/>
          </a:prstGeom>
          <a:solidFill>
            <a:srgbClr val="10C9D2">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30295" y="357505"/>
            <a:ext cx="8280000" cy="6092825"/>
          </a:xfrm>
          <a:prstGeom prst="roundRect">
            <a:avLst>
              <a:gd name="adj" fmla="val 2522"/>
            </a:avLst>
          </a:prstGeom>
          <a:solidFill>
            <a:schemeClr val="bg1">
              <a:alpha val="65000"/>
            </a:schemeClr>
          </a:solidFill>
        </p:spPr>
        <p:txBody>
          <a:bodyPr wrap="square" lIns="215900" tIns="179705" rIns="215900" bIns="179705" rtlCol="0" anchor="ctr" anchorCtr="0">
            <a:noAutofit/>
          </a:bodyPr>
          <a:p>
            <a:pPr indent="508000" algn="just" fontAlgn="auto" latinLnBrk="1">
              <a:lnSpc>
                <a:spcPct val="130000"/>
              </a:lnSpc>
              <a:spcBef>
                <a:spcPts val="0"/>
              </a:spcBef>
              <a:spcAft>
                <a:spcPts val="0"/>
              </a:spcAft>
              <a:extLst>
                <a:ext uri="{35155182-B16C-46BC-9424-99874614C6A1}">
                  <wpsdc:indentchars xmlns:wpsdc="http://www.wps.cn/officeDocument/2017/drawingmlCustomData" val="200" checksum="282533468"/>
                </a:ext>
              </a:extLst>
            </a:pPr>
            <a:r>
              <a:rPr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班级成员有三种较突出的类型：一种是“人缘儿”，他们是班级中获肯定性评价的被拥戴者。这类学生有社交和组织能力，有一定的知识和技能并乐于助人，有良好的品德，有吸引人的某些个性特点，在班级中有一定的地位。另一种是“嫌弃儿”，是班级中获否定性评价的被拒绝者。他们纪律和品德不良，学习漫不经心、成绩较差，不乐于或不善于人际交往。第三种是“孤独儿”，他们很少或不被人选择为朋友，自己也很少去选择别人为友，在班级中相当“中立”。他们的心理通常具有较强的闭锁性。</a:t>
            </a:r>
            <a:endParaRPr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indent="508000" algn="just" fontAlgn="auto" latinLnBrk="1">
              <a:lnSpc>
                <a:spcPct val="130000"/>
              </a:lnSpc>
              <a:spcBef>
                <a:spcPts val="0"/>
              </a:spcBef>
              <a:spcAft>
                <a:spcPts val="0"/>
              </a:spcAft>
              <a:extLst>
                <a:ext uri="{35155182-B16C-46BC-9424-99874614C6A1}">
                  <wpsdc:indentchars xmlns:wpsdc="http://www.wps.cn/officeDocument/2017/drawingmlCustomData" val="200" checksum="282533468"/>
                </a:ext>
              </a:extLst>
            </a:pPr>
            <a:r>
              <a:rPr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人缘儿”能使班集体发挥良好的功能，“嫌弃儿”和“孤独儿”则需要教师和班集体给予更多的注意和帮助。我国心理学家章志光等曾研究了班级成员地位调整产生的影响。他们选了６名“孤独儿”和１名“嫌弃儿”分别担任班长、班委、课代表、干事、足球队长等职务，让原先无威望的班长改当课代表，同时配合其他教育措施。两个月后这些人的人际关系都有明显的积极变化。这说明在班级中有计划地实施地位调整，有利于班级所有成员的心理品质获得良好的发展。</a:t>
            </a:r>
            <a:endParaRPr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125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225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53" presetClass="entr" presetSubtype="16" fill="hold" nodeType="withEffect">
                                  <p:stCondLst>
                                    <p:cond delay="25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8" presetClass="emph" presetSubtype="0" fill="hold" nodeType="withEffect">
                                  <p:stCondLst>
                                    <p:cond delay="3000"/>
                                  </p:stCondLst>
                                  <p:childTnLst>
                                    <p:animRot by="21600000">
                                      <p:cBhvr>
                                        <p:cTn id="36" dur="6750" fill="hold"/>
                                        <p:tgtEl>
                                          <p:spTgt spid="13"/>
                                        </p:tgtEl>
                                        <p:attrNameLst>
                                          <p:attrName>r</p:attrName>
                                        </p:attrNameLst>
                                      </p:cBhvr>
                                    </p:animRot>
                                  </p:childTnLst>
                                </p:cTn>
                              </p:par>
                              <p:par>
                                <p:cTn id="37" presetID="52" presetClass="entr" presetSubtype="0" fill="hold" grpId="0" nodeType="withEffect">
                                  <p:stCondLst>
                                    <p:cond delay="3000"/>
                                  </p:stCondLst>
                                  <p:iterate type="lt">
                                    <p:tmPct val="15000"/>
                                  </p:iterate>
                                  <p:childTnLst>
                                    <p:set>
                                      <p:cBhvr>
                                        <p:cTn id="38" dur="1" fill="hold">
                                          <p:stCondLst>
                                            <p:cond delay="0"/>
                                          </p:stCondLst>
                                        </p:cTn>
                                        <p:tgtEl>
                                          <p:spTgt spid="2"/>
                                        </p:tgtEl>
                                        <p:attrNameLst>
                                          <p:attrName>style.visibility</p:attrName>
                                        </p:attrNameLst>
                                      </p:cBhvr>
                                      <p:to>
                                        <p:strVal val="visible"/>
                                      </p:to>
                                    </p:set>
                                    <p:animScale>
                                      <p:cBhvr>
                                        <p:cTn id="3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
                                        </p:tgtEl>
                                        <p:attrNameLst>
                                          <p:attrName>ppt_x</p:attrName>
                                          <p:attrName>ppt_y</p:attrName>
                                        </p:attrNameLst>
                                      </p:cBhvr>
                                    </p:animMotion>
                                    <p:animEffect transition="in" filter="fade">
                                      <p:cBhvr>
                                        <p:cTn id="41" dur="1000"/>
                                        <p:tgtEl>
                                          <p:spTgt spid="2"/>
                                        </p:tgtEl>
                                      </p:cBhvr>
                                    </p:animEffect>
                                  </p:childTnLst>
                                </p:cTn>
                              </p:par>
                              <p:par>
                                <p:cTn id="42" presetID="22" presetClass="entr" presetSubtype="1" fill="hold" grpId="0" nodeType="withEffect">
                                  <p:stCondLst>
                                    <p:cond delay="425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p:bldP spid="8" grpId="0" bldLvl="0" animBg="1"/>
      <p:bldP spid="34" grpId="0" bldLvl="0" animBg="1"/>
      <p:bldP spid="35" grpId="0" bldLvl="0" animBg="1"/>
      <p:bldP spid="36" grpId="0" bldLvl="0" animBg="1"/>
      <p:bldP spid="37" grpId="0" bldLvl="0" animBg="1"/>
      <p:bldP spid="38" grpId="0" bldLvl="0" animBg="1"/>
      <p:bldP spid="3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stretch>
            <a:fillRect/>
          </a:stretch>
        </p:blipFill>
        <p:spPr>
          <a:xfrm>
            <a:off x="-2540" y="4445"/>
            <a:ext cx="12195175" cy="6854190"/>
          </a:xfrm>
          <a:prstGeom prst="rect">
            <a:avLst/>
          </a:prstGeom>
        </p:spPr>
      </p:pic>
      <p:pic>
        <p:nvPicPr>
          <p:cNvPr id="10" name="图片 9"/>
          <p:cNvPicPr>
            <a:picLocks noChangeAspect="1"/>
          </p:cNvPicPr>
          <p:nvPr/>
        </p:nvPicPr>
        <p:blipFill>
          <a:blip r:embed="rId2" cstate="print">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121582" y="2662291"/>
            <a:ext cx="3943350" cy="3943350"/>
          </a:xfrm>
          <a:prstGeom prst="rect">
            <a:avLst/>
          </a:prstGeom>
        </p:spPr>
      </p:pic>
      <p:sp>
        <p:nvSpPr>
          <p:cNvPr id="5" name="对话气泡: 椭圆形 1"/>
          <p:cNvSpPr/>
          <p:nvPr/>
        </p:nvSpPr>
        <p:spPr>
          <a:xfrm>
            <a:off x="2783205" y="882015"/>
            <a:ext cx="4825365" cy="2296795"/>
          </a:xfrm>
          <a:prstGeom prst="wedgeEllipseCallout">
            <a:avLst/>
          </a:prstGeom>
          <a:solidFill>
            <a:srgbClr val="1E5AA4"/>
          </a:solidFill>
          <a:ln>
            <a:solidFill>
              <a:srgbClr val="1E5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208655" y="1431290"/>
            <a:ext cx="4203700" cy="1198880"/>
          </a:xfrm>
          <a:prstGeom prst="rect">
            <a:avLst/>
          </a:prstGeom>
          <a:noFill/>
        </p:spPr>
        <p:txBody>
          <a:bodyPr wrap="square" rtlCol="0">
            <a:spAutoFit/>
          </a:bodyPr>
          <a:lstStyle/>
          <a:p>
            <a:pPr algn="l" fontAlgn="auto">
              <a:lnSpc>
                <a:spcPct val="100000"/>
              </a:lnSpc>
            </a:pPr>
            <a:r>
              <a:rPr lang="zh-CN" altLang="en-US" sz="2400" b="1" dirty="0">
                <a:solidFill>
                  <a:schemeClr val="bg1"/>
                </a:solidFill>
                <a:effectLst/>
                <a:latin typeface="楷体" panose="02010609060101010101" charset="-122"/>
                <a:ea typeface="楷体" panose="02010609060101010101" charset="-122"/>
                <a:cs typeface="微软雅黑" panose="020B0503020204020204" charset="-122"/>
                <a:sym typeface="+mn-ea"/>
              </a:rPr>
              <a:t>思考：你认为，决定班级成员类型的主要因素是什么？为什么？</a:t>
            </a:r>
            <a:endParaRPr lang="zh-CN" altLang="en-US" sz="2400" b="1" dirty="0">
              <a:solidFill>
                <a:schemeClr val="bg1"/>
              </a:solidFill>
              <a:effectLst/>
              <a:latin typeface="楷体" panose="02010609060101010101" charset="-122"/>
              <a:ea typeface="楷体" panose="02010609060101010101" charset="-122"/>
              <a:cs typeface="微软雅黑" panose="020B0503020204020204" charset="-122"/>
              <a:sym typeface="+mn-ea"/>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4533" y="4425219"/>
            <a:ext cx="5061684" cy="1771275"/>
          </a:xfrm>
          <a:prstGeom prst="rect">
            <a:avLst/>
          </a:prstGeom>
        </p:spPr>
      </p:pic>
      <p:sp>
        <p:nvSpPr>
          <p:cNvPr id="11" name="矩形 10"/>
          <p:cNvSpPr/>
          <p:nvPr/>
        </p:nvSpPr>
        <p:spPr>
          <a:xfrm>
            <a:off x="290286" y="290324"/>
            <a:ext cx="11611428" cy="6277353"/>
          </a:xfrm>
          <a:prstGeom prst="rect">
            <a:avLst/>
          </a:prstGeom>
          <a:noFill/>
          <a:ln w="28575">
            <a:solidFill>
              <a:srgbClr val="C30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7886" y="163286"/>
            <a:ext cx="11916229" cy="6531428"/>
          </a:xfrm>
          <a:prstGeom prst="rect">
            <a:avLst/>
          </a:prstGeom>
          <a:noFill/>
          <a:ln w="28575">
            <a:solidFill>
              <a:srgbClr val="1E5A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 calcmode="lin" valueType="num">
                                      <p:cBhvr>
                                        <p:cTn id="14" dur="1000" fill="hold"/>
                                        <p:tgtEl>
                                          <p:spTgt spid="10"/>
                                        </p:tgtEl>
                                        <p:attrNameLst>
                                          <p:attrName>style.rotation</p:attrName>
                                        </p:attrNameLst>
                                      </p:cBhvr>
                                      <p:tavLst>
                                        <p:tav tm="0">
                                          <p:val>
                                            <p:fltVal val="90"/>
                                          </p:val>
                                        </p:tav>
                                        <p:tav tm="100000">
                                          <p:val>
                                            <p:fltVal val="0"/>
                                          </p:val>
                                        </p:tav>
                                      </p:tavLst>
                                    </p:anim>
                                    <p:animEffect transition="in" filter="fade">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anim calcmode="lin" valueType="num">
                                      <p:cBhvr>
                                        <p:cTn id="2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63" presetClass="path" presetSubtype="0" accel="50000" decel="50000" fill="hold" nodeType="clickEffect">
                                  <p:stCondLst>
                                    <p:cond delay="0"/>
                                  </p:stCondLst>
                                  <p:childTnLst>
                                    <p:animMotion origin="layout" path="M 3.95833E-6 -4.44444E-6 L 0.25 -4.44444E-6 " pathEditMode="relative" rAng="0" ptsTypes="AA">
                                      <p:cBhvr>
                                        <p:cTn id="33" dur="2000" fill="hold"/>
                                        <p:tgtEl>
                                          <p:spTgt spid="10"/>
                                        </p:tgtEl>
                                        <p:attrNameLst>
                                          <p:attrName>ppt_x</p:attrName>
                                          <p:attrName>ppt_y</p:attrName>
                                        </p:attrNameLst>
                                      </p:cBhvr>
                                      <p:rCtr x="12500" y="0"/>
                                    </p:animMotion>
                                  </p:childTnLst>
                                </p:cTn>
                              </p:par>
                            </p:childTnLst>
                          </p:cTn>
                        </p:par>
                        <p:par>
                          <p:cTn id="34" fill="hold">
                            <p:stCondLst>
                              <p:cond delay="200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1"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heel(1)">
                                      <p:cBhvr>
                                        <p:cTn id="42" dur="2000"/>
                                        <p:tgtEl>
                                          <p:spTgt spid="12"/>
                                        </p:tgtEl>
                                      </p:cBhvr>
                                    </p:animEffect>
                                  </p:childTnLst>
                                </p:cTn>
                              </p:par>
                            </p:childTnLst>
                          </p:cTn>
                        </p:par>
                        <p:par>
                          <p:cTn id="43" fill="hold">
                            <p:stCondLst>
                              <p:cond delay="4500"/>
                            </p:stCondLst>
                            <p:childTnLst>
                              <p:par>
                                <p:cTn id="44" presetID="21"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1" grpId="0" bldLvl="0" animBg="1"/>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人际关系概述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68525"/>
            <a:ext cx="4017010" cy="186118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理解人际关系、人际交往、交往的心理效应等概念。</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掌握交往的结构特点以及交往的心理效应对人际关系的影响。</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了解人际交往的规则，学会换位思考，提高交往能力。</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780915"/>
            <a:ext cx="4017645"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请对十位陌生的人微笑点头，并进行记录。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31546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9227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4*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4*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4*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4*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4*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4*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4*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4*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4*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4*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4*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4*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4*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4*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4*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4*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4*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4*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4*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4*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4*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4*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4*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4*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10"/>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90_5*l_h_i*1_6_2"/>
  <p:tag name="KSO_WM_TEMPLATE_CATEGORY" val="diagram"/>
  <p:tag name="KSO_WM_TEMPLATE_INDEX" val="79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90_5*l_h_f*1_6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5*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5*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5*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5*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5*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5*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5*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5*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Lst>
</file>

<file path=ppt/tags/tag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5*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5*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TEXT_FILL_FORE_SCHEMECOLOR_INDEX" val="10"/>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Lst>
</file>

<file path=ppt/tags/tag148.xml><?xml version="1.0" encoding="utf-8"?>
<p:tagLst xmlns:p="http://schemas.openxmlformats.org/presentationml/2006/main">
  <p:tag name="KSO_WM_TEMPLATE_CATEGORY" val="diagram"/>
  <p:tag name="KSO_WM_TEMPLATE_INDEX" val="160820"/>
  <p:tag name="KSO_WM_UNIT_TYPE" val="p_h_h_i"/>
  <p:tag name="KSO_WM_UNIT_INDEX" val="1_1_1_1"/>
  <p:tag name="KSO_WM_UNIT_ID" val="diagram160820_1*p_h_h_i*1_1_1_1"/>
  <p:tag name="KSO_WM_UNIT_LAYERLEVEL" val="1_1_1_1"/>
  <p:tag name="KSO_WM_BEAUTIFY_FLAG" val="#wm#"/>
  <p:tag name="KSO_WM_TAG_VERSION" val="1.0"/>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9.xml><?xml version="1.0" encoding="utf-8"?>
<p:tagLst xmlns:p="http://schemas.openxmlformats.org/presentationml/2006/main">
  <p:tag name="KSO_WM_TEMPLATE_CATEGORY" val="diagram"/>
  <p:tag name="KSO_WM_TEMPLATE_INDEX" val="160820"/>
  <p:tag name="KSO_WM_UNIT_TYPE" val="p_h_h_i"/>
  <p:tag name="KSO_WM_UNIT_INDEX" val="1_1_2_1"/>
  <p:tag name="KSO_WM_UNIT_ID" val="diagram160820_1*p_h_h_i*1_1_2_1"/>
  <p:tag name="KSO_WM_UNIT_LAYERLEVEL" val="1_1_1_1"/>
  <p:tag name="KSO_WM_BEAUTIFY_FLAG" val="#wm#"/>
  <p:tag name="KSO_WM_TAG_VERSION" val="1.0"/>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0.xml><?xml version="1.0" encoding="utf-8"?>
<p:tagLst xmlns:p="http://schemas.openxmlformats.org/presentationml/2006/main">
  <p:tag name="KSO_WM_TEMPLATE_CATEGORY" val="diagram"/>
  <p:tag name="KSO_WM_TEMPLATE_INDEX" val="160820"/>
  <p:tag name="KSO_WM_UNIT_TYPE" val="p_h_h_f"/>
  <p:tag name="KSO_WM_UNIT_INDEX" val="1_1_2_1"/>
  <p:tag name="KSO_WM_UNIT_ID" val="diagram160820_1*p_h_h_f*1_1_2_1"/>
  <p:tag name="KSO_WM_UNIT_LAYERLEVEL" val="1_1_1_1"/>
  <p:tag name="KSO_WM_UNIT_VALUE" val="30"/>
  <p:tag name="KSO_WM_UNIT_HIGHLIGHT" val="0"/>
  <p:tag name="KSO_WM_UNIT_COMPATIBLE" val="0"/>
  <p:tag name="KSO_WM_BEAUTIFY_FLAG" val="#wm#"/>
  <p:tag name="KSO_WM_TAG_VERSION" val="1.0"/>
  <p:tag name="KSO_WM_DIAGRAM_GROUP_CODE" val="p1-1"/>
  <p:tag name="KSO_WM_UNIT_PRESET_TEXT" val="单击此处添加文本"/>
  <p:tag name="KSO_WM_UNIT_NOCLEAR"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151.xml><?xml version="1.0" encoding="utf-8"?>
<p:tagLst xmlns:p="http://schemas.openxmlformats.org/presentationml/2006/main">
  <p:tag name="KSO_WM_TEMPLATE_CATEGORY" val="diagram"/>
  <p:tag name="KSO_WM_TEMPLATE_INDEX" val="160820"/>
  <p:tag name="KSO_WM_UNIT_TYPE" val="p_h_h_f"/>
  <p:tag name="KSO_WM_UNIT_INDEX" val="1_1_1_1"/>
  <p:tag name="KSO_WM_UNIT_ID" val="diagram160820_1*p_h_h_f*1_1_1_1"/>
  <p:tag name="KSO_WM_UNIT_LAYERLEVEL" val="1_1_1_1"/>
  <p:tag name="KSO_WM_UNIT_VALUE" val="30"/>
  <p:tag name="KSO_WM_UNIT_HIGHLIGHT" val="0"/>
  <p:tag name="KSO_WM_UNIT_COMPATIBLE" val="0"/>
  <p:tag name="KSO_WM_BEAUTIFY_FLAG" val="#wm#"/>
  <p:tag name="KSO_WM_TAG_VERSION" val="1.0"/>
  <p:tag name="KSO_WM_DIAGRAM_GROUP_CODE" val="p1-1"/>
  <p:tag name="KSO_WM_UNIT_PRESET_TEXT" val="单击此处添加文本"/>
  <p:tag name="KSO_WM_UNIT_NOCLEAR"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TEMPLATE_CATEGORY" val="diagram"/>
  <p:tag name="KSO_WM_TEMPLATE_INDEX" val="160820"/>
  <p:tag name="KSO_WM_UNIT_TYPE" val="p_h_f"/>
  <p:tag name="KSO_WM_UNIT_INDEX" val="1_1_1"/>
  <p:tag name="KSO_WM_UNIT_ID" val="diagram160820_1*p_h_f*1_1_1"/>
  <p:tag name="KSO_WM_UNIT_LAYERLEVEL" val="1_1_1"/>
  <p:tag name="KSO_WM_UNIT_VALUE" val="30"/>
  <p:tag name="KSO_WM_UNIT_HIGHLIGHT" val="0"/>
  <p:tag name="KSO_WM_UNIT_COMPATIBLE" val="0"/>
  <p:tag name="KSO_WM_BEAUTIFY_FLAG" val="#wm#"/>
  <p:tag name="KSO_WM_TAG_VERSION" val="1.0"/>
  <p:tag name="KSO_WM_DIAGRAM_GROUP_CODE" val="p1-1"/>
  <p:tag name="KSO_WM_UNIT_PRESET_TEXT" val="单击此处添加文本"/>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53.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5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76_3*m_i*1_1"/>
  <p:tag name="KSO_WM_TEMPLATE_CATEGORY" val="diagram"/>
  <p:tag name="KSO_WM_TEMPLATE_INDEX" val="160476"/>
  <p:tag name="KSO_WM_UNIT_LAYERLEVEL" val="1_1"/>
  <p:tag name="KSO_WM_TAG_VERSION" val="1.0"/>
  <p:tag name="KSO_WM_BEAUTIFY_FLAG" val="#wm#"/>
  <p:tag name="KSO_WM_UNIT_LINE_FORE_SCHEMECOLOR_INDEX" val="6"/>
  <p:tag name="KSO_WM_UNIT_LINE_FILL_TYPE" val="2"/>
</p:tagLst>
</file>

<file path=ppt/tags/tag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76_3*m_h_i*1_1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171.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76_3*m_h_f*1_1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76_3*m_h_i*1_2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173.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76_3*m_h_f*1_2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76_3*m_h_i*1_3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175.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76_3*m_h_f*1_3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76_3*m_h_i*1_1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76_3*m_h_i*1_2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76_3*m_h_i*1_3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4*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1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4*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4*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1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41_4*l_h_f*1_2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4*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4*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41_4*l_h_i*1_4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1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41_4*l_h_f*1_4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10"/>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90_5*l_h_i*1_6_2"/>
  <p:tag name="KSO_WM_TEMPLATE_CATEGORY" val="diagram"/>
  <p:tag name="KSO_WM_TEMPLATE_INDEX" val="79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9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90_5*l_h_f*1_6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5*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5*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5*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0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5*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5*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0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5*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5*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0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5*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5*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1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5*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TEXT_FILL_FORE_SCHEMECOLOR_INDEX" val="10"/>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2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3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0.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244.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50.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255.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256.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25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5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0.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26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6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277.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7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4*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4*l_h_i*1_5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i*1_5"/>
  <p:tag name="KSO_WM_TEMPLATE_CATEGORY" val="diagram"/>
  <p:tag name="KSO_WM_TEMPLATE_INDEX" val="20188036"/>
  <p:tag name="KSO_WM_UNIT_LAYERLEVEL" val="1_1"/>
  <p:tag name="KSO_WM_TAG_VERSION" val="1.0"/>
  <p:tag name="KSO_WM_BEAUTIFY_FLAG" val="#wm#"/>
  <p:tag name="KSO_WM_UNIT_TYPE" val="n_i"/>
  <p:tag name="KSO_WM_UNIT_INDEX" val="1_5"/>
  <p:tag name="KSO_WM_UNIT_COLOR_SCHEME_SHAPE_ID" val="42"/>
  <p:tag name="KSO_WM_UNIT_COLOR_SCHEME_PARENT_PAGE" val="0_5"/>
  <p:tag name="KSO_WM_UNIT_DECOLORIZATION" val="1"/>
  <p:tag name="KSO_WM_UNIT_LINE_FORE_SCHEMECOLOR_INDEX" val="13"/>
  <p:tag name="KSO_WM_UNIT_LINE_FILL_TYPE" val="2"/>
</p:tagLst>
</file>

<file path=ppt/tags/tag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0.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2*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321.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188036_2*n_h_f*1_1_1"/>
  <p:tag name="KSO_WM_TEMPLATE_CATEGORY" val="diagram"/>
  <p:tag name="KSO_WM_TEMPLATE_INDEX" val="20188036"/>
  <p:tag name="KSO_WM_UNIT_LAYERLEVEL" val="1_1_1"/>
  <p:tag name="KSO_WM_TAG_VERSION" val="1.0"/>
  <p:tag name="KSO_WM_BEAUTIFY_FLAG" val="#wm#"/>
  <p:tag name="KSO_WM_UNIT_NOCLEAR" val="0"/>
  <p:tag name="KSO_WM_UNIT_COLOR_SCHEME_SHAPE_ID" val="8"/>
  <p:tag name="KSO_WM_UNIT_COLOR_SCHEME_PARENT_PAGE" val="0_5"/>
  <p:tag name="KSO_WM_UNIT_TEXT_FILL_FORE_SCHEMECOLOR_INDEX" val="13"/>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i*1_2"/>
  <p:tag name="KSO_WM_TEMPLATE_CATEGORY" val="diagram"/>
  <p:tag name="KSO_WM_TEMPLATE_INDEX" val="20188036"/>
  <p:tag name="KSO_WM_UNIT_LAYERLEVEL" val="1_1"/>
  <p:tag name="KSO_WM_TAG_VERSION" val="1.0"/>
  <p:tag name="KSO_WM_BEAUTIFY_FLAG" val="#wm#"/>
  <p:tag name="KSO_WM_UNIT_TYPE" val="n_i"/>
  <p:tag name="KSO_WM_UNIT_INDEX" val="1_2"/>
  <p:tag name="KSO_WM_UNIT_COLOR_SCHEME_SHAPE_ID" val="63"/>
  <p:tag name="KSO_WM_UNIT_COLOR_SCHEME_PARENT_PAGE" val="0_5"/>
  <p:tag name="KSO_WM_UNIT_DECOLORIZATION" val="1"/>
  <p:tag name="KSO_WM_UNIT_LINE_FORE_SCHEMECOLOR_INDEX" val="13"/>
  <p:tag name="KSO_WM_UNIT_LINE_FILL_TYPE"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i*1_3"/>
  <p:tag name="KSO_WM_TEMPLATE_CATEGORY" val="diagram"/>
  <p:tag name="KSO_WM_TEMPLATE_INDEX" val="20188036"/>
  <p:tag name="KSO_WM_UNIT_LAYERLEVEL" val="1_1"/>
  <p:tag name="KSO_WM_TAG_VERSION" val="1.0"/>
  <p:tag name="KSO_WM_BEAUTIFY_FLAG" val="#wm#"/>
  <p:tag name="KSO_WM_UNIT_TYPE" val="n_i"/>
  <p:tag name="KSO_WM_UNIT_INDEX" val="1_3"/>
  <p:tag name="KSO_WM_UNIT_COLOR_SCHEME_SHAPE_ID" val="62"/>
  <p:tag name="KSO_WM_UNIT_COLOR_SCHEME_PARENT_PAGE" val="0_5"/>
  <p:tag name="KSO_WM_UNIT_DECOLORIZATION" val="1"/>
  <p:tag name="KSO_WM_UNIT_LINE_FORE_SCHEMECOLOR_INDEX" val="13"/>
  <p:tag name="KSO_WM_UNIT_LINE_FILL_TYPE"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i*1_4"/>
  <p:tag name="KSO_WM_TEMPLATE_CATEGORY" val="diagram"/>
  <p:tag name="KSO_WM_TEMPLATE_INDEX" val="20188036"/>
  <p:tag name="KSO_WM_UNIT_LAYERLEVEL" val="1_1"/>
  <p:tag name="KSO_WM_TAG_VERSION" val="1.0"/>
  <p:tag name="KSO_WM_BEAUTIFY_FLAG" val="#wm#"/>
  <p:tag name="KSO_WM_UNIT_TYPE" val="n_i"/>
  <p:tag name="KSO_WM_UNIT_INDEX" val="1_4"/>
  <p:tag name="KSO_WM_UNIT_COLOR_SCHEME_SHAPE_ID" val="61"/>
  <p:tag name="KSO_WM_UNIT_COLOR_SCHEME_PARENT_PAGE" val="0_5"/>
  <p:tag name="KSO_WM_UNIT_DECOLORIZATION" val="1"/>
  <p:tag name="KSO_WM_UNIT_LINE_FORE_SCHEMECOLOR_INDEX" val="13"/>
  <p:tag name="KSO_WM_UNIT_LINE_FILL_TYPE"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2*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8036_2*n_h_h_i*1_2_1_3"/>
  <p:tag name="KSO_WM_TEMPLATE_CATEGORY" val="diagram"/>
  <p:tag name="KSO_WM_TEMPLATE_INDEX" val="20188036"/>
  <p:tag name="KSO_WM_UNIT_LAYERLEVEL" val="1_1_1_1"/>
  <p:tag name="KSO_WM_TAG_VERSION" val="1.0"/>
  <p:tag name="KSO_WM_BEAUTIFY_FLAG" val="#wm#"/>
  <p:tag name="KSO_WM_UNIT_COLOR_SCHEME_SHAPE_ID" val="19"/>
  <p:tag name="KSO_WM_UNIT_COLOR_SCHEME_PARENT_PAGE" val="0_5"/>
  <p:tag name="KSO_WM_UNIT_FILL_FORE_SCHEMECOLOR_INDEX" val="14"/>
  <p:tag name="KSO_WM_UNIT_FILL_TYPE" val="1"/>
  <p:tag name="KSO_WM_UNIT_TEXT_FILL_FORE_SCHEMECOLOR_INDEX" val="13"/>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2*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8036_2*n_h_h_i*1_2_2_3"/>
  <p:tag name="KSO_WM_TEMPLATE_CATEGORY" val="diagram"/>
  <p:tag name="KSO_WM_TEMPLATE_INDEX" val="20188036"/>
  <p:tag name="KSO_WM_UNIT_LAYERLEVEL" val="1_1_1_1"/>
  <p:tag name="KSO_WM_TAG_VERSION" val="1.0"/>
  <p:tag name="KSO_WM_BEAUTIFY_FLAG" val="#wm#"/>
  <p:tag name="KSO_WM_UNIT_COLOR_SCHEME_SHAPE_ID" val="17"/>
  <p:tag name="KSO_WM_UNIT_COLOR_SCHEME_PARENT_PAGE" val="0_5"/>
  <p:tag name="KSO_WM_UNIT_FILL_FORE_SCHEMECOLOR_INDEX" val="14"/>
  <p:tag name="KSO_WM_UNIT_FILL_TYPE" val="1"/>
  <p:tag name="KSO_WM_UNIT_TEXT_FILL_FORE_SCHEMECOLOR_INDEX" val="13"/>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a*1_2_3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3_1"/>
  <p:tag name="KSO_WM_UNIT_NOCLEAR" val="0"/>
  <p:tag name="KSO_WM_UNIT_COLOR_SCHEME_SHAPE_ID" val="45"/>
  <p:tag name="KSO_WM_UNIT_COLOR_SCHEME_PARENT_PAGE" val="0_5"/>
  <p:tag name="KSO_WM_UNIT_TEXT_FILL_FORE_SCHEMECOLOR_INDEX" val="7"/>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8036_2*n_h_h_i*1_2_3_3"/>
  <p:tag name="KSO_WM_TEMPLATE_CATEGORY" val="diagram"/>
  <p:tag name="KSO_WM_TEMPLATE_INDEX" val="20188036"/>
  <p:tag name="KSO_WM_UNIT_LAYERLEVEL" val="1_1_1_1"/>
  <p:tag name="KSO_WM_TAG_VERSION" val="1.0"/>
  <p:tag name="KSO_WM_BEAUTIFY_FLAG" val="#wm#"/>
  <p:tag name="KSO_WM_UNIT_COLOR_SCHEME_SHAPE_ID" val="48"/>
  <p:tag name="KSO_WM_UNIT_COLOR_SCHEME_PARENT_PAGE" val="0_5"/>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8036_2*n_h_h_i*1_2_3_2"/>
  <p:tag name="KSO_WM_TEMPLATE_CATEGORY" val="diagram"/>
  <p:tag name="KSO_WM_TEMPLATE_INDEX" val="20188036"/>
  <p:tag name="KSO_WM_UNIT_LAYERLEVEL" val="1_1_1_1"/>
  <p:tag name="KSO_WM_TAG_VERSION" val="1.0"/>
  <p:tag name="KSO_WM_BEAUTIFY_FLAG" val="#wm#"/>
  <p:tag name="KSO_WM_UNIT_COLOR_SCHEME_SHAPE_ID" val="31"/>
  <p:tag name="KSO_WM_UNIT_COLOR_SCHEME_PARENT_PAGE" val="0_5"/>
  <p:tag name="KSO_WM_UNIT_FILL_FORE_SCHEMECOLOR_INDEX" val="14"/>
  <p:tag name="KSO_WM_UNIT_FILL_TYPE" val="1"/>
  <p:tag name="KSO_WM_UNIT_TEXT_FILL_FORE_SCHEMECOLOR_INDEX" val="13"/>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i*1_2_3_1"/>
  <p:tag name="KSO_WM_TEMPLATE_CATEGORY" val="diagram"/>
  <p:tag name="KSO_WM_TEMPLATE_INDEX" val="20188036"/>
  <p:tag name="KSO_WM_UNIT_LAYERLEVEL" val="1_1_1_1"/>
  <p:tag name="KSO_WM_TAG_VERSION" val="1.0"/>
  <p:tag name="KSO_WM_BEAUTIFY_FLAG" val="#wm#"/>
  <p:tag name="KSO_WM_UNIT_TYPE" val="n_h_h_i"/>
  <p:tag name="KSO_WM_UNIT_INDEX" val="1_2_3_1"/>
  <p:tag name="KSO_WM_UNIT_COLOR_SCHEME_SHAPE_ID" val="50"/>
  <p:tag name="KSO_WM_UNIT_COLOR_SCHEME_PARENT_PAGE" val="0_5"/>
  <p:tag name="KSO_WM_UNIT_DECOLORIZATION" val="1"/>
  <p:tag name="KSO_WM_UNIT_LINE_FORE_SCHEMECOLOR_INDEX" val="13"/>
  <p:tag name="KSO_WM_UNIT_LINE_FILL_TYPE" val="2"/>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2*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8036_2*n_i*1_1"/>
  <p:tag name="KSO_WM_TEMPLATE_CATEGORY" val="diagram"/>
  <p:tag name="KSO_WM_TEMPLATE_INDEX" val="20188036"/>
  <p:tag name="KSO_WM_UNIT_LAYERLEVEL" val="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Lst>
</file>

<file path=ppt/tags/tag338.xml><?xml version="1.0" encoding="utf-8"?>
<p:tagLst xmlns:p="http://schemas.openxmlformats.org/presentationml/2006/main">
  <p:tag name="ISPRING_PRESENTATION_TITLE" val="PowerPoint 演示文稿"/>
</p:tagLst>
</file>

<file path=ppt/tags/tag3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9.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61.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6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7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3*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5.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3*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6.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3*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3*m_i*1_2"/>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3*m_i*1_3"/>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3*m_i*1_4"/>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3*m_i*1_5"/>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3*m_h_i*1_1_2"/>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49_3*m_h_i*1_1_1"/>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3*m_h_i*1_1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4"/>
  <p:tag name="KSO_WM_UNIT_ID" val="diagram449_3*m_h_i*1_1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49_3*m_h_i*1_2_1"/>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3*m_h_i*1_2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3*m_h_i*1_2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4"/>
  <p:tag name="KSO_WM_UNIT_ID" val="diagram449_3*m_h_i*1_2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3*m_h_i*1_3_1"/>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3*m_h_i*1_3_2"/>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3*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3*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3*m_i*1_1"/>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4*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4*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4*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4*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4*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4*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3510</Words>
  <Application>WPS 演示</Application>
  <PresentationFormat>宽屏</PresentationFormat>
  <Paragraphs>377</Paragraphs>
  <Slides>35</Slides>
  <Notes>23</Notes>
  <HiddenSlides>0</HiddenSlides>
  <MMClips>0</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35</vt:i4>
      </vt:variant>
    </vt:vector>
  </HeadingPairs>
  <TitlesOfParts>
    <vt:vector size="68" baseType="lpstr">
      <vt:lpstr>Arial</vt:lpstr>
      <vt:lpstr>宋体</vt:lpstr>
      <vt:lpstr>Wingdings</vt:lpstr>
      <vt:lpstr>黑体</vt:lpstr>
      <vt:lpstr>汉仪旗黑-55简</vt:lpstr>
      <vt:lpstr>微软雅黑</vt:lpstr>
      <vt:lpstr>Calibri Light</vt:lpstr>
      <vt:lpstr>Roboto Light</vt:lpstr>
      <vt:lpstr>汉仪中宋简</vt:lpstr>
      <vt:lpstr>字魂59号-创粗黑</vt:lpstr>
      <vt:lpstr>Times New Roman</vt:lpstr>
      <vt:lpstr>Arial Unicode MS</vt:lpstr>
      <vt:lpstr>Wingdings</vt:lpstr>
      <vt:lpstr>WPS-Bullets</vt:lpstr>
      <vt:lpstr>WPS-Numbers</vt:lpstr>
      <vt:lpstr>Kaiti SC Regular</vt:lpstr>
      <vt:lpstr>楷体_GB2312</vt:lpstr>
      <vt:lpstr>Varela</vt:lpstr>
      <vt:lpstr>Arial</vt:lpstr>
      <vt:lpstr>Montserrat</vt:lpstr>
      <vt:lpstr>Segoe UI</vt:lpstr>
      <vt:lpstr>幼圆</vt:lpstr>
      <vt:lpstr>微软雅黑 Light</vt:lpstr>
      <vt:lpstr>Calibri</vt:lpstr>
      <vt:lpstr>Source Sans Pro ExtraLight</vt:lpstr>
      <vt:lpstr>Calibri</vt:lpstr>
      <vt:lpstr>+中文正文</vt:lpstr>
      <vt:lpstr>不给糖就捣蛋的万圣节</vt:lpstr>
      <vt:lpstr>楷体</vt:lpstr>
      <vt:lpstr>Roboto</vt:lpstr>
      <vt:lpstr>Swis721 LtEx BT</vt:lpstr>
      <vt:lpstr>迷你简硬笔行书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26</cp:revision>
  <dcterms:created xsi:type="dcterms:W3CDTF">2021-08-19T04:12:00Z</dcterms:created>
  <dcterms:modified xsi:type="dcterms:W3CDTF">2021-09-06T09:02:00Z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